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Lst>
  <p:notesMasterIdLst>
    <p:notesMasterId r:id="rId89"/>
  </p:notesMasterIdLst>
  <p:handoutMasterIdLst>
    <p:handoutMasterId r:id="rId90"/>
  </p:handoutMasterIdLst>
  <p:sldIdLst>
    <p:sldId id="290" r:id="rId7"/>
    <p:sldId id="317" r:id="rId8"/>
    <p:sldId id="350" r:id="rId9"/>
    <p:sldId id="360" r:id="rId10"/>
    <p:sldId id="373" r:id="rId11"/>
    <p:sldId id="374" r:id="rId12"/>
    <p:sldId id="399" r:id="rId13"/>
    <p:sldId id="367" r:id="rId14"/>
    <p:sldId id="368" r:id="rId15"/>
    <p:sldId id="372" r:id="rId16"/>
    <p:sldId id="371" r:id="rId17"/>
    <p:sldId id="411" r:id="rId18"/>
    <p:sldId id="377" r:id="rId19"/>
    <p:sldId id="382" r:id="rId20"/>
    <p:sldId id="369" r:id="rId21"/>
    <p:sldId id="381" r:id="rId22"/>
    <p:sldId id="378" r:id="rId23"/>
    <p:sldId id="384" r:id="rId24"/>
    <p:sldId id="383" r:id="rId25"/>
    <p:sldId id="375" r:id="rId26"/>
    <p:sldId id="376" r:id="rId27"/>
    <p:sldId id="379" r:id="rId28"/>
    <p:sldId id="400" r:id="rId29"/>
    <p:sldId id="335" r:id="rId30"/>
    <p:sldId id="401" r:id="rId31"/>
    <p:sldId id="403" r:id="rId32"/>
    <p:sldId id="336" r:id="rId33"/>
    <p:sldId id="404" r:id="rId34"/>
    <p:sldId id="319" r:id="rId35"/>
    <p:sldId id="405" r:id="rId36"/>
    <p:sldId id="407" r:id="rId37"/>
    <p:sldId id="406" r:id="rId38"/>
    <p:sldId id="320" r:id="rId39"/>
    <p:sldId id="353" r:id="rId40"/>
    <p:sldId id="354" r:id="rId41"/>
    <p:sldId id="322" r:id="rId42"/>
    <p:sldId id="359" r:id="rId43"/>
    <p:sldId id="323" r:id="rId44"/>
    <p:sldId id="355" r:id="rId45"/>
    <p:sldId id="324" r:id="rId46"/>
    <p:sldId id="325" r:id="rId47"/>
    <p:sldId id="356" r:id="rId48"/>
    <p:sldId id="330" r:id="rId49"/>
    <p:sldId id="331" r:id="rId50"/>
    <p:sldId id="357" r:id="rId51"/>
    <p:sldId id="362" r:id="rId52"/>
    <p:sldId id="408" r:id="rId53"/>
    <p:sldId id="409" r:id="rId54"/>
    <p:sldId id="332" r:id="rId55"/>
    <p:sldId id="363" r:id="rId56"/>
    <p:sldId id="326" r:id="rId57"/>
    <p:sldId id="365" r:id="rId58"/>
    <p:sldId id="327" r:id="rId59"/>
    <p:sldId id="410" r:id="rId60"/>
    <p:sldId id="380" r:id="rId61"/>
    <p:sldId id="398" r:id="rId62"/>
    <p:sldId id="366" r:id="rId63"/>
    <p:sldId id="386" r:id="rId64"/>
    <p:sldId id="387" r:id="rId65"/>
    <p:sldId id="388" r:id="rId66"/>
    <p:sldId id="385" r:id="rId67"/>
    <p:sldId id="339" r:id="rId68"/>
    <p:sldId id="338" r:id="rId69"/>
    <p:sldId id="340" r:id="rId70"/>
    <p:sldId id="349" r:id="rId71"/>
    <p:sldId id="341" r:id="rId72"/>
    <p:sldId id="343" r:id="rId73"/>
    <p:sldId id="342" r:id="rId74"/>
    <p:sldId id="389" r:id="rId75"/>
    <p:sldId id="390" r:id="rId76"/>
    <p:sldId id="392" r:id="rId77"/>
    <p:sldId id="393" r:id="rId78"/>
    <p:sldId id="394" r:id="rId79"/>
    <p:sldId id="395" r:id="rId80"/>
    <p:sldId id="396" r:id="rId81"/>
    <p:sldId id="397" r:id="rId82"/>
    <p:sldId id="345" r:id="rId83"/>
    <p:sldId id="346" r:id="rId84"/>
    <p:sldId id="347" r:id="rId85"/>
    <p:sldId id="348" r:id="rId86"/>
    <p:sldId id="391" r:id="rId87"/>
    <p:sldId id="288" r:id="rId88"/>
  </p:sldIdLst>
  <p:sldSz cx="9144000" cy="6858000" type="screen4x3"/>
  <p:notesSz cx="10020300" cy="6888163"/>
  <p:defaultTextStyle>
    <a:defPPr>
      <a:defRPr lang="en-ZA"/>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6330F"/>
    <a:srgbClr val="83725B"/>
    <a:srgbClr val="003896"/>
    <a:srgbClr val="B2B2B2"/>
    <a:srgbClr val="C0C0C0"/>
    <a:srgbClr val="EAEAEA"/>
    <a:srgbClr val="C97A00"/>
    <a:srgbClr val="8587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4629" autoAdjust="0"/>
  </p:normalViewPr>
  <p:slideViewPr>
    <p:cSldViewPr snapToObjects="1">
      <p:cViewPr varScale="1">
        <p:scale>
          <a:sx n="116" d="100"/>
          <a:sy n="116" d="100"/>
        </p:scale>
        <p:origin x="-1494" y="-96"/>
      </p:cViewPr>
      <p:guideLst>
        <p:guide orient="horz" pos="1253"/>
        <p:guide orient="horz" pos="890"/>
        <p:guide orient="horz" pos="3657"/>
        <p:guide orient="horz" pos="1752"/>
        <p:guide orient="horz" pos="4156"/>
        <p:guide orient="horz" pos="3475"/>
        <p:guide pos="5556"/>
        <p:guide pos="5420"/>
        <p:guide pos="340"/>
        <p:guide pos="576"/>
        <p:guide pos="4105"/>
      </p:guideLst>
    </p:cSldViewPr>
  </p:slideViewPr>
  <p:outlineViewPr>
    <p:cViewPr>
      <p:scale>
        <a:sx n="33" d="100"/>
        <a:sy n="33" d="100"/>
      </p:scale>
      <p:origin x="0" y="40968"/>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customXml" Target="../customXml/item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handoutMaster" Target="handoutMasters/handout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7602" name="Rectangle 2"/>
          <p:cNvSpPr>
            <a:spLocks noGrp="1" noChangeArrowheads="1"/>
          </p:cNvSpPr>
          <p:nvPr>
            <p:ph type="hdr" sz="quarter"/>
          </p:nvPr>
        </p:nvSpPr>
        <p:spPr bwMode="auto">
          <a:xfrm>
            <a:off x="0" y="0"/>
            <a:ext cx="4341813"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t" anchorCtr="0" compatLnSpc="1">
            <a:prstTxWarp prst="textNoShape">
              <a:avLst/>
            </a:prstTxWarp>
          </a:bodyPr>
          <a:lstStyle>
            <a:lvl1pPr defTabSz="966788">
              <a:defRPr sz="1300"/>
            </a:lvl1pPr>
          </a:lstStyle>
          <a:p>
            <a:pPr>
              <a:defRPr/>
            </a:pPr>
            <a:endParaRPr lang="en-GB"/>
          </a:p>
        </p:txBody>
      </p:sp>
      <p:sp>
        <p:nvSpPr>
          <p:cNvPr id="537603" name="Rectangle 3"/>
          <p:cNvSpPr>
            <a:spLocks noGrp="1" noChangeArrowheads="1"/>
          </p:cNvSpPr>
          <p:nvPr>
            <p:ph type="dt" sz="quarter" idx="1"/>
          </p:nvPr>
        </p:nvSpPr>
        <p:spPr bwMode="auto">
          <a:xfrm>
            <a:off x="5676900" y="0"/>
            <a:ext cx="4341813"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t" anchorCtr="0" compatLnSpc="1">
            <a:prstTxWarp prst="textNoShape">
              <a:avLst/>
            </a:prstTxWarp>
          </a:bodyPr>
          <a:lstStyle>
            <a:lvl1pPr algn="r" defTabSz="966788">
              <a:defRPr sz="1300"/>
            </a:lvl1pPr>
          </a:lstStyle>
          <a:p>
            <a:pPr>
              <a:defRPr/>
            </a:pPr>
            <a:endParaRPr lang="en-GB"/>
          </a:p>
        </p:txBody>
      </p:sp>
      <p:sp>
        <p:nvSpPr>
          <p:cNvPr id="537604" name="Rectangle 4"/>
          <p:cNvSpPr>
            <a:spLocks noGrp="1" noChangeArrowheads="1"/>
          </p:cNvSpPr>
          <p:nvPr>
            <p:ph type="ftr" sz="quarter" idx="2"/>
          </p:nvPr>
        </p:nvSpPr>
        <p:spPr bwMode="auto">
          <a:xfrm>
            <a:off x="0" y="6542088"/>
            <a:ext cx="4341813"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b" anchorCtr="0" compatLnSpc="1">
            <a:prstTxWarp prst="textNoShape">
              <a:avLst/>
            </a:prstTxWarp>
          </a:bodyPr>
          <a:lstStyle>
            <a:lvl1pPr defTabSz="966788">
              <a:defRPr sz="1300"/>
            </a:lvl1pPr>
          </a:lstStyle>
          <a:p>
            <a:pPr>
              <a:defRPr/>
            </a:pPr>
            <a:endParaRPr lang="en-GB"/>
          </a:p>
        </p:txBody>
      </p:sp>
      <p:sp>
        <p:nvSpPr>
          <p:cNvPr id="537605" name="Rectangle 5"/>
          <p:cNvSpPr>
            <a:spLocks noGrp="1" noChangeArrowheads="1"/>
          </p:cNvSpPr>
          <p:nvPr>
            <p:ph type="sldNum" sz="quarter" idx="3"/>
          </p:nvPr>
        </p:nvSpPr>
        <p:spPr bwMode="auto">
          <a:xfrm>
            <a:off x="5676900" y="6542088"/>
            <a:ext cx="4341813"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b" anchorCtr="0" compatLnSpc="1">
            <a:prstTxWarp prst="textNoShape">
              <a:avLst/>
            </a:prstTxWarp>
          </a:bodyPr>
          <a:lstStyle>
            <a:lvl1pPr algn="r" defTabSz="966788">
              <a:defRPr sz="1300"/>
            </a:lvl1pPr>
          </a:lstStyle>
          <a:p>
            <a:pPr>
              <a:defRPr/>
            </a:pPr>
            <a:fld id="{8C8BEA13-94B0-46DA-B573-155ED9E579CC}" type="slidenum">
              <a:rPr lang="en-GB"/>
              <a:pPr>
                <a:defRPr/>
              </a:pPr>
              <a:t>‹#›</a:t>
            </a:fld>
            <a:endParaRPr lang="en-GB"/>
          </a:p>
        </p:txBody>
      </p:sp>
    </p:spTree>
    <p:extLst>
      <p:ext uri="{BB962C8B-B14F-4D97-AF65-F5344CB8AC3E}">
        <p14:creationId xmlns:p14="http://schemas.microsoft.com/office/powerpoint/2010/main" val="56026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8386" name="Rectangle 2"/>
          <p:cNvSpPr>
            <a:spLocks noGrp="1" noChangeArrowheads="1"/>
          </p:cNvSpPr>
          <p:nvPr>
            <p:ph type="hdr" sz="quarter"/>
          </p:nvPr>
        </p:nvSpPr>
        <p:spPr bwMode="auto">
          <a:xfrm>
            <a:off x="0" y="0"/>
            <a:ext cx="4341813"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t" anchorCtr="0" compatLnSpc="1">
            <a:prstTxWarp prst="textNoShape">
              <a:avLst/>
            </a:prstTxWarp>
          </a:bodyPr>
          <a:lstStyle>
            <a:lvl1pPr defTabSz="966788">
              <a:defRPr sz="1300"/>
            </a:lvl1pPr>
          </a:lstStyle>
          <a:p>
            <a:pPr>
              <a:defRPr/>
            </a:pPr>
            <a:endParaRPr lang="en-ZA"/>
          </a:p>
        </p:txBody>
      </p:sp>
      <p:sp>
        <p:nvSpPr>
          <p:cNvPr id="528387" name="Rectangle 3"/>
          <p:cNvSpPr>
            <a:spLocks noGrp="1" noChangeArrowheads="1"/>
          </p:cNvSpPr>
          <p:nvPr>
            <p:ph type="dt" idx="1"/>
          </p:nvPr>
        </p:nvSpPr>
        <p:spPr bwMode="auto">
          <a:xfrm>
            <a:off x="5676900" y="0"/>
            <a:ext cx="4341813"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t" anchorCtr="0" compatLnSpc="1">
            <a:prstTxWarp prst="textNoShape">
              <a:avLst/>
            </a:prstTxWarp>
          </a:bodyPr>
          <a:lstStyle>
            <a:lvl1pPr algn="r" defTabSz="966788">
              <a:defRPr sz="1300"/>
            </a:lvl1pPr>
          </a:lstStyle>
          <a:p>
            <a:pPr>
              <a:defRPr/>
            </a:pPr>
            <a:endParaRPr lang="en-ZA"/>
          </a:p>
        </p:txBody>
      </p:sp>
      <p:sp>
        <p:nvSpPr>
          <p:cNvPr id="29700" name="Rectangle 4"/>
          <p:cNvSpPr>
            <a:spLocks noGrp="1" noRot="1" noChangeAspect="1" noChangeArrowheads="1" noTextEdit="1"/>
          </p:cNvSpPr>
          <p:nvPr>
            <p:ph type="sldImg" idx="2"/>
          </p:nvPr>
        </p:nvSpPr>
        <p:spPr bwMode="auto">
          <a:xfrm>
            <a:off x="3287713" y="515938"/>
            <a:ext cx="3446462" cy="2584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28389" name="Rectangle 5"/>
          <p:cNvSpPr>
            <a:spLocks noGrp="1" noChangeArrowheads="1"/>
          </p:cNvSpPr>
          <p:nvPr>
            <p:ph type="body" sz="quarter" idx="3"/>
          </p:nvPr>
        </p:nvSpPr>
        <p:spPr bwMode="auto">
          <a:xfrm>
            <a:off x="1001713" y="3271838"/>
            <a:ext cx="8016875" cy="310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t" anchorCtr="0" compatLnSpc="1">
            <a:prstTxWarp prst="textNoShape">
              <a:avLst/>
            </a:prstTxWarp>
          </a:bodyPr>
          <a:lstStyle/>
          <a:p>
            <a:pPr lvl="0"/>
            <a:r>
              <a:rPr lang="en-ZA" noProof="0" smtClean="0"/>
              <a:t>Click to edit Master text styles</a:t>
            </a:r>
          </a:p>
          <a:p>
            <a:pPr lvl="1"/>
            <a:r>
              <a:rPr lang="en-ZA" noProof="0" smtClean="0"/>
              <a:t>Second level</a:t>
            </a:r>
          </a:p>
          <a:p>
            <a:pPr lvl="2"/>
            <a:r>
              <a:rPr lang="en-ZA" noProof="0" smtClean="0"/>
              <a:t>Third level</a:t>
            </a:r>
          </a:p>
          <a:p>
            <a:pPr lvl="3"/>
            <a:r>
              <a:rPr lang="en-ZA" noProof="0" smtClean="0"/>
              <a:t>Fourth level</a:t>
            </a:r>
          </a:p>
          <a:p>
            <a:pPr lvl="4"/>
            <a:r>
              <a:rPr lang="en-ZA" noProof="0" smtClean="0"/>
              <a:t>Fifth level</a:t>
            </a:r>
          </a:p>
        </p:txBody>
      </p:sp>
      <p:sp>
        <p:nvSpPr>
          <p:cNvPr id="528390" name="Rectangle 6"/>
          <p:cNvSpPr>
            <a:spLocks noGrp="1" noChangeArrowheads="1"/>
          </p:cNvSpPr>
          <p:nvPr>
            <p:ph type="ftr" sz="quarter" idx="4"/>
          </p:nvPr>
        </p:nvSpPr>
        <p:spPr bwMode="auto">
          <a:xfrm>
            <a:off x="0" y="6542088"/>
            <a:ext cx="4341813"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b" anchorCtr="0" compatLnSpc="1">
            <a:prstTxWarp prst="textNoShape">
              <a:avLst/>
            </a:prstTxWarp>
          </a:bodyPr>
          <a:lstStyle>
            <a:lvl1pPr defTabSz="966788">
              <a:defRPr sz="1300"/>
            </a:lvl1pPr>
          </a:lstStyle>
          <a:p>
            <a:pPr>
              <a:defRPr/>
            </a:pPr>
            <a:endParaRPr lang="en-ZA"/>
          </a:p>
        </p:txBody>
      </p:sp>
      <p:sp>
        <p:nvSpPr>
          <p:cNvPr id="528391" name="Rectangle 7"/>
          <p:cNvSpPr>
            <a:spLocks noGrp="1" noChangeArrowheads="1"/>
          </p:cNvSpPr>
          <p:nvPr>
            <p:ph type="sldNum" sz="quarter" idx="5"/>
          </p:nvPr>
        </p:nvSpPr>
        <p:spPr bwMode="auto">
          <a:xfrm>
            <a:off x="5676900" y="6542088"/>
            <a:ext cx="4341813"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b" anchorCtr="0" compatLnSpc="1">
            <a:prstTxWarp prst="textNoShape">
              <a:avLst/>
            </a:prstTxWarp>
          </a:bodyPr>
          <a:lstStyle>
            <a:lvl1pPr algn="r" defTabSz="966788">
              <a:defRPr sz="1300"/>
            </a:lvl1pPr>
          </a:lstStyle>
          <a:p>
            <a:pPr>
              <a:defRPr/>
            </a:pPr>
            <a:fld id="{0A3C2B40-CE02-4C0E-B1C0-27AE76F7E5A3}" type="slidenum">
              <a:rPr lang="en-ZA"/>
              <a:pPr>
                <a:defRPr/>
              </a:pPr>
              <a:t>‹#›</a:t>
            </a:fld>
            <a:endParaRPr lang="en-ZA"/>
          </a:p>
        </p:txBody>
      </p:sp>
    </p:spTree>
    <p:extLst>
      <p:ext uri="{BB962C8B-B14F-4D97-AF65-F5344CB8AC3E}">
        <p14:creationId xmlns:p14="http://schemas.microsoft.com/office/powerpoint/2010/main" val="12069830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50"/>
          <p:cNvGrpSpPr>
            <a:grpSpLocks/>
          </p:cNvGrpSpPr>
          <p:nvPr userDrawn="1"/>
        </p:nvGrpSpPr>
        <p:grpSpPr bwMode="auto">
          <a:xfrm>
            <a:off x="-4763" y="0"/>
            <a:ext cx="9148763" cy="6858000"/>
            <a:chOff x="-3" y="0"/>
            <a:chExt cx="5763" cy="4320"/>
          </a:xfrm>
        </p:grpSpPr>
        <p:pic>
          <p:nvPicPr>
            <p:cNvPr id="5" name="Picture 148" descr="logo small"/>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88" y="326"/>
              <a:ext cx="1352"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91"/>
            <p:cNvSpPr>
              <a:spLocks noChangeArrowheads="1"/>
            </p:cNvSpPr>
            <p:nvPr userDrawn="1"/>
          </p:nvSpPr>
          <p:spPr bwMode="auto">
            <a:xfrm>
              <a:off x="-3" y="0"/>
              <a:ext cx="5763" cy="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 name="Picture 23" descr="dd"/>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 y="0"/>
              <a:ext cx="115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101"/>
            <p:cNvSpPr>
              <a:spLocks noChangeArrowheads="1"/>
            </p:cNvSpPr>
            <p:nvPr userDrawn="1"/>
          </p:nvSpPr>
          <p:spPr bwMode="auto">
            <a:xfrm>
              <a:off x="232" y="819"/>
              <a:ext cx="1448" cy="1447"/>
            </a:xfrm>
            <a:prstGeom prst="ellipse">
              <a:avLst/>
            </a:prstGeom>
            <a:solidFill>
              <a:srgbClr val="83725B"/>
            </a:solidFill>
            <a:ln w="9525">
              <a:solidFill>
                <a:srgbClr val="83725B"/>
              </a:solidFill>
              <a:round/>
              <a:headEnd/>
              <a:tailEnd/>
            </a:ln>
          </p:spPr>
          <p:txBody>
            <a:bodyPr/>
            <a:lstStyle/>
            <a:p>
              <a:endParaRPr lang="en-US"/>
            </a:p>
          </p:txBody>
        </p:sp>
        <p:sp>
          <p:nvSpPr>
            <p:cNvPr id="9" name="Oval 102" descr="coolers"/>
            <p:cNvSpPr>
              <a:spLocks noChangeArrowheads="1"/>
            </p:cNvSpPr>
            <p:nvPr userDrawn="1"/>
          </p:nvSpPr>
          <p:spPr bwMode="auto">
            <a:xfrm>
              <a:off x="275" y="858"/>
              <a:ext cx="1362" cy="1369"/>
            </a:xfrm>
            <a:prstGeom prst="ellipse">
              <a:avLst/>
            </a:prstGeom>
            <a:blipFill dpi="0" rotWithShape="1">
              <a:blip r:embed="rId4"/>
              <a:srcRect/>
              <a:stretch>
                <a:fillRect/>
              </a:stretch>
            </a:blipFill>
            <a:ln>
              <a:noFill/>
            </a:ln>
            <a:extLst>
              <a:ext uri="{91240B29-F687-4F45-9708-019B960494DF}">
                <a14:hiddenLine xmlns:a14="http://schemas.microsoft.com/office/drawing/2010/main" w="9525">
                  <a:solidFill>
                    <a:srgbClr val="83725B"/>
                  </a:solidFill>
                  <a:round/>
                  <a:headEnd/>
                  <a:tailEnd/>
                </a14:hiddenLine>
              </a:ext>
            </a:extLst>
          </p:spPr>
          <p:txBody>
            <a:bodyPr/>
            <a:lstStyle/>
            <a:p>
              <a:endParaRPr lang="en-US"/>
            </a:p>
          </p:txBody>
        </p:sp>
        <p:sp>
          <p:nvSpPr>
            <p:cNvPr id="10" name="Oval 103"/>
            <p:cNvSpPr>
              <a:spLocks noChangeArrowheads="1"/>
            </p:cNvSpPr>
            <p:nvPr userDrawn="1"/>
          </p:nvSpPr>
          <p:spPr bwMode="auto">
            <a:xfrm>
              <a:off x="217" y="772"/>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Oval 104"/>
            <p:cNvSpPr>
              <a:spLocks noChangeArrowheads="1"/>
            </p:cNvSpPr>
            <p:nvPr userDrawn="1"/>
          </p:nvSpPr>
          <p:spPr bwMode="auto">
            <a:xfrm>
              <a:off x="162" y="772"/>
              <a:ext cx="1487"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Oval 105"/>
            <p:cNvSpPr>
              <a:spLocks noChangeArrowheads="1"/>
            </p:cNvSpPr>
            <p:nvPr userDrawn="1"/>
          </p:nvSpPr>
          <p:spPr bwMode="auto">
            <a:xfrm>
              <a:off x="240" y="803"/>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 name="Oval 106"/>
            <p:cNvSpPr>
              <a:spLocks noChangeArrowheads="1"/>
            </p:cNvSpPr>
            <p:nvPr userDrawn="1"/>
          </p:nvSpPr>
          <p:spPr bwMode="auto">
            <a:xfrm>
              <a:off x="194" y="757"/>
              <a:ext cx="1486" cy="1486"/>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Oval 107"/>
            <p:cNvSpPr>
              <a:spLocks noChangeArrowheads="1"/>
            </p:cNvSpPr>
            <p:nvPr userDrawn="1"/>
          </p:nvSpPr>
          <p:spPr bwMode="auto">
            <a:xfrm>
              <a:off x="279" y="834"/>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 name="Oval 108"/>
            <p:cNvSpPr>
              <a:spLocks noChangeArrowheads="1"/>
            </p:cNvSpPr>
            <p:nvPr userDrawn="1"/>
          </p:nvSpPr>
          <p:spPr bwMode="auto">
            <a:xfrm>
              <a:off x="108" y="834"/>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 name="Oval 109"/>
            <p:cNvSpPr>
              <a:spLocks noChangeArrowheads="1"/>
            </p:cNvSpPr>
            <p:nvPr userDrawn="1"/>
          </p:nvSpPr>
          <p:spPr bwMode="auto">
            <a:xfrm>
              <a:off x="287" y="757"/>
              <a:ext cx="1486" cy="1486"/>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Oval 110"/>
            <p:cNvSpPr>
              <a:spLocks noChangeArrowheads="1"/>
            </p:cNvSpPr>
            <p:nvPr userDrawn="1"/>
          </p:nvSpPr>
          <p:spPr bwMode="auto">
            <a:xfrm>
              <a:off x="614" y="422"/>
              <a:ext cx="739" cy="747"/>
            </a:xfrm>
            <a:prstGeom prst="ellipse">
              <a:avLst/>
            </a:prstGeom>
            <a:solidFill>
              <a:srgbClr val="83725B"/>
            </a:solidFill>
            <a:ln w="9525">
              <a:solidFill>
                <a:srgbClr val="83725B"/>
              </a:solidFill>
              <a:miter lim="800000"/>
              <a:headEnd/>
              <a:tailEnd/>
            </a:ln>
          </p:spPr>
          <p:txBody>
            <a:bodyPr/>
            <a:lstStyle/>
            <a:p>
              <a:endParaRPr lang="en-US"/>
            </a:p>
          </p:txBody>
        </p:sp>
        <p:sp>
          <p:nvSpPr>
            <p:cNvPr id="18" name="Oval 111"/>
            <p:cNvSpPr>
              <a:spLocks noChangeArrowheads="1"/>
            </p:cNvSpPr>
            <p:nvPr userDrawn="1"/>
          </p:nvSpPr>
          <p:spPr bwMode="auto">
            <a:xfrm>
              <a:off x="629" y="445"/>
              <a:ext cx="708" cy="708"/>
            </a:xfrm>
            <a:prstGeom prst="ellipse">
              <a:avLst/>
            </a:prstGeom>
            <a:solidFill>
              <a:srgbClr val="8C7F6D"/>
            </a:solidFill>
            <a:ln w="9525">
              <a:solidFill>
                <a:srgbClr val="83725B"/>
              </a:solidFill>
              <a:miter lim="800000"/>
              <a:headEnd/>
              <a:tailEnd/>
            </a:ln>
          </p:spPr>
          <p:txBody>
            <a:bodyPr/>
            <a:lstStyle/>
            <a:p>
              <a:endParaRPr lang="en-US"/>
            </a:p>
          </p:txBody>
        </p:sp>
        <p:sp>
          <p:nvSpPr>
            <p:cNvPr id="19" name="Oval 112"/>
            <p:cNvSpPr>
              <a:spLocks noChangeArrowheads="1"/>
            </p:cNvSpPr>
            <p:nvPr userDrawn="1"/>
          </p:nvSpPr>
          <p:spPr bwMode="auto">
            <a:xfrm>
              <a:off x="598" y="399"/>
              <a:ext cx="770"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 name="Oval 113"/>
            <p:cNvSpPr>
              <a:spLocks noChangeArrowheads="1"/>
            </p:cNvSpPr>
            <p:nvPr userDrawn="1"/>
          </p:nvSpPr>
          <p:spPr bwMode="auto">
            <a:xfrm>
              <a:off x="575" y="399"/>
              <a:ext cx="762"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 name="Oval 114"/>
            <p:cNvSpPr>
              <a:spLocks noChangeArrowheads="1"/>
            </p:cNvSpPr>
            <p:nvPr userDrawn="1"/>
          </p:nvSpPr>
          <p:spPr bwMode="auto">
            <a:xfrm>
              <a:off x="614" y="414"/>
              <a:ext cx="770" cy="771"/>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 name="Oval 115"/>
            <p:cNvSpPr>
              <a:spLocks noChangeArrowheads="1"/>
            </p:cNvSpPr>
            <p:nvPr userDrawn="1"/>
          </p:nvSpPr>
          <p:spPr bwMode="auto">
            <a:xfrm>
              <a:off x="590" y="391"/>
              <a:ext cx="763"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116"/>
            <p:cNvSpPr>
              <a:spLocks noChangeArrowheads="1"/>
            </p:cNvSpPr>
            <p:nvPr userDrawn="1"/>
          </p:nvSpPr>
          <p:spPr bwMode="auto">
            <a:xfrm>
              <a:off x="629" y="445"/>
              <a:ext cx="708" cy="708"/>
            </a:xfrm>
            <a:prstGeom prst="ellipse">
              <a:avLst/>
            </a:prstGeom>
            <a:solidFill>
              <a:srgbClr val="83725B"/>
            </a:solidFill>
            <a:ln w="9525">
              <a:solidFill>
                <a:srgbClr val="83725B"/>
              </a:solidFill>
              <a:miter lim="800000"/>
              <a:headEnd/>
              <a:tailEnd/>
            </a:ln>
          </p:spPr>
          <p:txBody>
            <a:bodyPr/>
            <a:lstStyle/>
            <a:p>
              <a:endParaRPr lang="en-US"/>
            </a:p>
          </p:txBody>
        </p:sp>
        <p:sp>
          <p:nvSpPr>
            <p:cNvPr id="24" name="Oval 117"/>
            <p:cNvSpPr>
              <a:spLocks noChangeArrowheads="1"/>
            </p:cNvSpPr>
            <p:nvPr userDrawn="1"/>
          </p:nvSpPr>
          <p:spPr bwMode="auto">
            <a:xfrm>
              <a:off x="637" y="445"/>
              <a:ext cx="693" cy="693"/>
            </a:xfrm>
            <a:prstGeom prst="ellipse">
              <a:avLst/>
            </a:prstGeom>
            <a:noFill/>
            <a:ln w="0">
              <a:solidFill>
                <a:srgbClr val="83725B"/>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 name="Oval 118" descr="face"/>
            <p:cNvSpPr>
              <a:spLocks noChangeArrowheads="1"/>
            </p:cNvSpPr>
            <p:nvPr userDrawn="1"/>
          </p:nvSpPr>
          <p:spPr bwMode="auto">
            <a:xfrm>
              <a:off x="633" y="445"/>
              <a:ext cx="700" cy="701"/>
            </a:xfrm>
            <a:prstGeom prst="ellipse">
              <a:avLst/>
            </a:prstGeom>
            <a:blipFill dpi="0" rotWithShape="1">
              <a:blip r:embed="rId5">
                <a:lum contrast="6000"/>
              </a:blip>
              <a:srcRect/>
              <a:stretch>
                <a:fillRect/>
              </a:stretch>
            </a:blipFill>
            <a:ln>
              <a:noFill/>
            </a:ln>
            <a:extLst>
              <a:ext uri="{91240B29-F687-4F45-9708-019B960494DF}">
                <a14:hiddenLine xmlns:a14="http://schemas.microsoft.com/office/drawing/2010/main" w="9525">
                  <a:solidFill>
                    <a:srgbClr val="83725B"/>
                  </a:solidFill>
                  <a:round/>
                  <a:headEnd/>
                  <a:tailEnd/>
                </a14:hiddenLine>
              </a:ext>
            </a:extLst>
          </p:spPr>
          <p:txBody>
            <a:bodyPr/>
            <a:lstStyle/>
            <a:p>
              <a:endParaRPr lang="en-US"/>
            </a:p>
          </p:txBody>
        </p:sp>
        <p:sp>
          <p:nvSpPr>
            <p:cNvPr id="26" name="Oval 119"/>
            <p:cNvSpPr>
              <a:spLocks noChangeArrowheads="1"/>
            </p:cNvSpPr>
            <p:nvPr userDrawn="1"/>
          </p:nvSpPr>
          <p:spPr bwMode="auto">
            <a:xfrm>
              <a:off x="637" y="391"/>
              <a:ext cx="770"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Oval 120"/>
            <p:cNvSpPr>
              <a:spLocks noChangeArrowheads="1"/>
            </p:cNvSpPr>
            <p:nvPr userDrawn="1"/>
          </p:nvSpPr>
          <p:spPr bwMode="auto">
            <a:xfrm>
              <a:off x="544" y="438"/>
              <a:ext cx="770" cy="762"/>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 name="Oval 121"/>
            <p:cNvSpPr>
              <a:spLocks noChangeArrowheads="1"/>
            </p:cNvSpPr>
            <p:nvPr userDrawn="1"/>
          </p:nvSpPr>
          <p:spPr bwMode="auto">
            <a:xfrm>
              <a:off x="637" y="438"/>
              <a:ext cx="763" cy="762"/>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Oval 122"/>
            <p:cNvSpPr>
              <a:spLocks noChangeArrowheads="1"/>
            </p:cNvSpPr>
            <p:nvPr userDrawn="1"/>
          </p:nvSpPr>
          <p:spPr bwMode="auto">
            <a:xfrm>
              <a:off x="264" y="2002"/>
              <a:ext cx="1213" cy="1205"/>
            </a:xfrm>
            <a:prstGeom prst="ellipse">
              <a:avLst/>
            </a:prstGeom>
            <a:solidFill>
              <a:srgbClr val="83725B"/>
            </a:solidFill>
            <a:ln w="9525">
              <a:solidFill>
                <a:srgbClr val="83725B"/>
              </a:solidFill>
              <a:miter lim="800000"/>
              <a:headEnd/>
              <a:tailEnd/>
            </a:ln>
          </p:spPr>
          <p:txBody>
            <a:bodyPr/>
            <a:lstStyle/>
            <a:p>
              <a:endParaRPr lang="en-US"/>
            </a:p>
          </p:txBody>
        </p:sp>
        <p:sp>
          <p:nvSpPr>
            <p:cNvPr id="30" name="Oval 123"/>
            <p:cNvSpPr>
              <a:spLocks noChangeArrowheads="1"/>
            </p:cNvSpPr>
            <p:nvPr userDrawn="1"/>
          </p:nvSpPr>
          <p:spPr bwMode="auto">
            <a:xfrm>
              <a:off x="303" y="2033"/>
              <a:ext cx="1135" cy="1143"/>
            </a:xfrm>
            <a:prstGeom prst="ellipse">
              <a:avLst/>
            </a:prstGeom>
            <a:solidFill>
              <a:srgbClr val="83725B"/>
            </a:solidFill>
            <a:ln w="9525">
              <a:solidFill>
                <a:srgbClr val="83725B"/>
              </a:solidFill>
              <a:miter lim="800000"/>
              <a:headEnd/>
              <a:tailEnd/>
            </a:ln>
          </p:spPr>
          <p:txBody>
            <a:bodyPr/>
            <a:lstStyle/>
            <a:p>
              <a:endParaRPr lang="en-US"/>
            </a:p>
          </p:txBody>
        </p:sp>
        <p:sp>
          <p:nvSpPr>
            <p:cNvPr id="31" name="Oval 124"/>
            <p:cNvSpPr>
              <a:spLocks noChangeArrowheads="1"/>
            </p:cNvSpPr>
            <p:nvPr userDrawn="1"/>
          </p:nvSpPr>
          <p:spPr bwMode="auto">
            <a:xfrm>
              <a:off x="248" y="1963"/>
              <a:ext cx="1245" cy="124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 name="Oval 125"/>
            <p:cNvSpPr>
              <a:spLocks noChangeArrowheads="1"/>
            </p:cNvSpPr>
            <p:nvPr userDrawn="1"/>
          </p:nvSpPr>
          <p:spPr bwMode="auto">
            <a:xfrm>
              <a:off x="209" y="1963"/>
              <a:ext cx="1237" cy="124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 name="Oval 126"/>
            <p:cNvSpPr>
              <a:spLocks noChangeArrowheads="1"/>
            </p:cNvSpPr>
            <p:nvPr userDrawn="1"/>
          </p:nvSpPr>
          <p:spPr bwMode="auto">
            <a:xfrm>
              <a:off x="271" y="1986"/>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127"/>
            <p:cNvSpPr>
              <a:spLocks noChangeArrowheads="1"/>
            </p:cNvSpPr>
            <p:nvPr userDrawn="1"/>
          </p:nvSpPr>
          <p:spPr bwMode="auto">
            <a:xfrm>
              <a:off x="232" y="1947"/>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 name="Oval 128" descr="new smal workers"/>
            <p:cNvSpPr>
              <a:spLocks noChangeArrowheads="1"/>
            </p:cNvSpPr>
            <p:nvPr userDrawn="1"/>
          </p:nvSpPr>
          <p:spPr bwMode="auto">
            <a:xfrm>
              <a:off x="304" y="2033"/>
              <a:ext cx="1135" cy="1143"/>
            </a:xfrm>
            <a:prstGeom prst="ellipse">
              <a:avLst/>
            </a:prstGeom>
            <a:blipFill dpi="0" rotWithShape="1">
              <a:blip r:embed="rId6">
                <a:lum contrast="12000"/>
              </a:blip>
              <a:srcRect/>
              <a:stretch>
                <a:fillRect/>
              </a:stretch>
            </a:blipFill>
            <a:ln>
              <a:noFill/>
            </a:ln>
            <a:extLst>
              <a:ext uri="{91240B29-F687-4F45-9708-019B960494DF}">
                <a14:hiddenLine xmlns:a14="http://schemas.microsoft.com/office/drawing/2010/main" w="0">
                  <a:solidFill>
                    <a:srgbClr val="83725B"/>
                  </a:solidFill>
                  <a:round/>
                  <a:headEnd/>
                  <a:tailEnd/>
                </a14:hiddenLine>
              </a:ext>
            </a:extLst>
          </p:spPr>
          <p:txBody>
            <a:bodyPr/>
            <a:lstStyle/>
            <a:p>
              <a:endParaRPr lang="en-US"/>
            </a:p>
          </p:txBody>
        </p:sp>
        <p:sp>
          <p:nvSpPr>
            <p:cNvPr id="36" name="Oval 129"/>
            <p:cNvSpPr>
              <a:spLocks noChangeArrowheads="1"/>
            </p:cNvSpPr>
            <p:nvPr userDrawn="1"/>
          </p:nvSpPr>
          <p:spPr bwMode="auto">
            <a:xfrm>
              <a:off x="162" y="2017"/>
              <a:ext cx="1238"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130"/>
            <p:cNvSpPr>
              <a:spLocks noChangeArrowheads="1"/>
            </p:cNvSpPr>
            <p:nvPr userDrawn="1"/>
          </p:nvSpPr>
          <p:spPr bwMode="auto">
            <a:xfrm>
              <a:off x="310" y="1947"/>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 name="Oval 131"/>
            <p:cNvSpPr>
              <a:spLocks noChangeArrowheads="1"/>
            </p:cNvSpPr>
            <p:nvPr userDrawn="1"/>
          </p:nvSpPr>
          <p:spPr bwMode="auto">
            <a:xfrm>
              <a:off x="303" y="2017"/>
              <a:ext cx="1244"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 name="Oval 132"/>
            <p:cNvSpPr>
              <a:spLocks noChangeArrowheads="1"/>
            </p:cNvSpPr>
            <p:nvPr userDrawn="1"/>
          </p:nvSpPr>
          <p:spPr bwMode="auto">
            <a:xfrm>
              <a:off x="614" y="2990"/>
              <a:ext cx="1003" cy="1011"/>
            </a:xfrm>
            <a:prstGeom prst="ellipse">
              <a:avLst/>
            </a:prstGeom>
            <a:solidFill>
              <a:srgbClr val="83725B"/>
            </a:solidFill>
            <a:ln w="9525">
              <a:solidFill>
                <a:srgbClr val="83725B"/>
              </a:solidFill>
              <a:miter lim="800000"/>
              <a:headEnd/>
              <a:tailEnd/>
            </a:ln>
          </p:spPr>
          <p:txBody>
            <a:bodyPr/>
            <a:lstStyle/>
            <a:p>
              <a:endParaRPr lang="en-US"/>
            </a:p>
          </p:txBody>
        </p:sp>
        <p:sp>
          <p:nvSpPr>
            <p:cNvPr id="40" name="Oval 133"/>
            <p:cNvSpPr>
              <a:spLocks noChangeArrowheads="1"/>
            </p:cNvSpPr>
            <p:nvPr userDrawn="1"/>
          </p:nvSpPr>
          <p:spPr bwMode="auto">
            <a:xfrm>
              <a:off x="645" y="3021"/>
              <a:ext cx="941" cy="949"/>
            </a:xfrm>
            <a:prstGeom prst="ellipse">
              <a:avLst/>
            </a:prstGeom>
            <a:solidFill>
              <a:srgbClr val="83725B"/>
            </a:solidFill>
            <a:ln w="9525">
              <a:solidFill>
                <a:srgbClr val="83725B"/>
              </a:solidFill>
              <a:miter lim="800000"/>
              <a:headEnd/>
              <a:tailEnd/>
            </a:ln>
          </p:spPr>
          <p:txBody>
            <a:bodyPr/>
            <a:lstStyle/>
            <a:p>
              <a:endParaRPr lang="en-US"/>
            </a:p>
          </p:txBody>
        </p:sp>
        <p:sp>
          <p:nvSpPr>
            <p:cNvPr id="41" name="Oval 134"/>
            <p:cNvSpPr>
              <a:spLocks noChangeArrowheads="1"/>
            </p:cNvSpPr>
            <p:nvPr userDrawn="1"/>
          </p:nvSpPr>
          <p:spPr bwMode="auto">
            <a:xfrm>
              <a:off x="598" y="2959"/>
              <a:ext cx="1035" cy="103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Oval 135"/>
            <p:cNvSpPr>
              <a:spLocks noChangeArrowheads="1"/>
            </p:cNvSpPr>
            <p:nvPr userDrawn="1"/>
          </p:nvSpPr>
          <p:spPr bwMode="auto">
            <a:xfrm>
              <a:off x="567" y="2959"/>
              <a:ext cx="1027" cy="103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 name="Oval 136"/>
            <p:cNvSpPr>
              <a:spLocks noChangeArrowheads="1"/>
            </p:cNvSpPr>
            <p:nvPr userDrawn="1"/>
          </p:nvSpPr>
          <p:spPr bwMode="auto">
            <a:xfrm>
              <a:off x="622" y="2982"/>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Oval 137"/>
            <p:cNvSpPr>
              <a:spLocks noChangeArrowheads="1"/>
            </p:cNvSpPr>
            <p:nvPr userDrawn="1"/>
          </p:nvSpPr>
          <p:spPr bwMode="auto">
            <a:xfrm>
              <a:off x="583" y="2951"/>
              <a:ext cx="1034"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 name="Oval 138" descr="boom"/>
            <p:cNvSpPr>
              <a:spLocks noChangeArrowheads="1"/>
            </p:cNvSpPr>
            <p:nvPr userDrawn="1"/>
          </p:nvSpPr>
          <p:spPr bwMode="auto">
            <a:xfrm>
              <a:off x="638" y="3018"/>
              <a:ext cx="949" cy="957"/>
            </a:xfrm>
            <a:prstGeom prst="ellipse">
              <a:avLst/>
            </a:prstGeom>
            <a:blipFill dpi="0" rotWithShape="1">
              <a:blip r:embed="rId7">
                <a:lum contrast="6000"/>
              </a:blip>
              <a:srcRect/>
              <a:stretch>
                <a:fillRect/>
              </a:stretch>
            </a:blipFill>
            <a:ln>
              <a:noFill/>
            </a:ln>
            <a:extLst>
              <a:ext uri="{91240B29-F687-4F45-9708-019B960494DF}">
                <a14:hiddenLine xmlns:a14="http://schemas.microsoft.com/office/drawing/2010/main" w="9525">
                  <a:solidFill>
                    <a:srgbClr val="83725B"/>
                  </a:solidFill>
                  <a:miter lim="800000"/>
                  <a:headEnd/>
                  <a:tailEnd/>
                </a14:hiddenLine>
              </a:ext>
            </a:extLst>
          </p:spPr>
          <p:txBody>
            <a:bodyPr/>
            <a:lstStyle/>
            <a:p>
              <a:endParaRPr lang="en-US"/>
            </a:p>
          </p:txBody>
        </p:sp>
        <p:sp>
          <p:nvSpPr>
            <p:cNvPr id="46" name="Oval 139"/>
            <p:cNvSpPr>
              <a:spLocks noChangeArrowheads="1"/>
            </p:cNvSpPr>
            <p:nvPr userDrawn="1"/>
          </p:nvSpPr>
          <p:spPr bwMode="auto">
            <a:xfrm>
              <a:off x="528" y="3005"/>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 name="Oval 140"/>
            <p:cNvSpPr>
              <a:spLocks noChangeArrowheads="1"/>
            </p:cNvSpPr>
            <p:nvPr userDrawn="1"/>
          </p:nvSpPr>
          <p:spPr bwMode="auto">
            <a:xfrm>
              <a:off x="645" y="3005"/>
              <a:ext cx="1035"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Oval 141"/>
            <p:cNvSpPr>
              <a:spLocks noChangeArrowheads="1"/>
            </p:cNvSpPr>
            <p:nvPr userDrawn="1"/>
          </p:nvSpPr>
          <p:spPr bwMode="auto">
            <a:xfrm>
              <a:off x="653" y="2951"/>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75" name="Rectangle 3"/>
          <p:cNvSpPr>
            <a:spLocks noGrp="1" noChangeArrowheads="1"/>
          </p:cNvSpPr>
          <p:nvPr>
            <p:ph type="ctrTitle"/>
          </p:nvPr>
        </p:nvSpPr>
        <p:spPr>
          <a:xfrm>
            <a:off x="3059113" y="3271838"/>
            <a:ext cx="5545137" cy="676275"/>
          </a:xfrm>
        </p:spPr>
        <p:txBody>
          <a:bodyPr anchor="b"/>
          <a:lstStyle>
            <a:lvl1pPr>
              <a:defRPr>
                <a:solidFill>
                  <a:srgbClr val="003896"/>
                </a:solidFill>
              </a:defRPr>
            </a:lvl1pPr>
          </a:lstStyle>
          <a:p>
            <a:pPr lvl="0"/>
            <a:r>
              <a:rPr lang="en-ZA" noProof="0" smtClean="0"/>
              <a:t>Click to edit Master title style</a:t>
            </a:r>
          </a:p>
        </p:txBody>
      </p:sp>
      <p:sp>
        <p:nvSpPr>
          <p:cNvPr id="3076" name="Rectangle 4"/>
          <p:cNvSpPr>
            <a:spLocks noGrp="1" noChangeArrowheads="1"/>
          </p:cNvSpPr>
          <p:nvPr>
            <p:ph type="subTitle" idx="1"/>
          </p:nvPr>
        </p:nvSpPr>
        <p:spPr>
          <a:xfrm>
            <a:off x="3059113" y="4092575"/>
            <a:ext cx="5545137" cy="2220913"/>
          </a:xfrm>
        </p:spPr>
        <p:txBody>
          <a:bodyPr/>
          <a:lstStyle>
            <a:lvl1pPr marL="0" indent="0">
              <a:buFontTx/>
              <a:buNone/>
              <a:defRPr sz="1800">
                <a:solidFill>
                  <a:srgbClr val="83725B"/>
                </a:solidFill>
              </a:defRPr>
            </a:lvl1pPr>
          </a:lstStyle>
          <a:p>
            <a:pPr lvl="0"/>
            <a:r>
              <a:rPr lang="en-ZA" noProof="0" smtClean="0"/>
              <a:t>Click to edit Master subtitle style</a:t>
            </a:r>
          </a:p>
        </p:txBody>
      </p:sp>
    </p:spTree>
    <p:extLst>
      <p:ext uri="{BB962C8B-B14F-4D97-AF65-F5344CB8AC3E}">
        <p14:creationId xmlns:p14="http://schemas.microsoft.com/office/powerpoint/2010/main" val="502372311"/>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lvl1pPr>
              <a:defRPr/>
            </a:lvl1pPr>
          </a:lstStyle>
          <a:p>
            <a:pPr>
              <a:defRPr/>
            </a:pPr>
            <a:endParaRPr lang="en-ZA"/>
          </a:p>
        </p:txBody>
      </p:sp>
      <p:sp>
        <p:nvSpPr>
          <p:cNvPr id="5" name="Footer Placeholder 4"/>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6" name="Slide Number Placeholder 5"/>
          <p:cNvSpPr>
            <a:spLocks noGrp="1"/>
          </p:cNvSpPr>
          <p:nvPr>
            <p:ph type="sldNum" sz="quarter" idx="12"/>
          </p:nvPr>
        </p:nvSpPr>
        <p:spPr/>
        <p:txBody>
          <a:bodyPr/>
          <a:lstStyle>
            <a:lvl1pPr>
              <a:defRPr/>
            </a:lvl1pPr>
          </a:lstStyle>
          <a:p>
            <a:pPr>
              <a:defRPr/>
            </a:pPr>
            <a:fld id="{441B9940-5D82-49BC-987C-12B1BD6B07ED}" type="slidenum">
              <a:rPr lang="en-ZA"/>
              <a:pPr>
                <a:defRPr/>
              </a:pPr>
              <a:t>‹#›</a:t>
            </a:fld>
            <a:endParaRPr lang="en-ZA"/>
          </a:p>
        </p:txBody>
      </p:sp>
    </p:spTree>
    <p:extLst>
      <p:ext uri="{BB962C8B-B14F-4D97-AF65-F5344CB8AC3E}">
        <p14:creationId xmlns:p14="http://schemas.microsoft.com/office/powerpoint/2010/main" val="3678488274"/>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1475" y="166688"/>
            <a:ext cx="2093913" cy="6315075"/>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36563" y="166688"/>
            <a:ext cx="6132512" cy="63150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lvl1pPr>
              <a:defRPr/>
            </a:lvl1pPr>
          </a:lstStyle>
          <a:p>
            <a:pPr>
              <a:defRPr/>
            </a:pPr>
            <a:endParaRPr lang="en-ZA"/>
          </a:p>
        </p:txBody>
      </p:sp>
      <p:sp>
        <p:nvSpPr>
          <p:cNvPr id="5" name="Footer Placeholder 4"/>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6" name="Slide Number Placeholder 5"/>
          <p:cNvSpPr>
            <a:spLocks noGrp="1"/>
          </p:cNvSpPr>
          <p:nvPr>
            <p:ph type="sldNum" sz="quarter" idx="12"/>
          </p:nvPr>
        </p:nvSpPr>
        <p:spPr/>
        <p:txBody>
          <a:bodyPr/>
          <a:lstStyle>
            <a:lvl1pPr>
              <a:defRPr/>
            </a:lvl1pPr>
          </a:lstStyle>
          <a:p>
            <a:pPr>
              <a:defRPr/>
            </a:pPr>
            <a:fld id="{436FE45D-D01E-49EB-B67F-1A5EF99A2840}" type="slidenum">
              <a:rPr lang="en-ZA"/>
              <a:pPr>
                <a:defRPr/>
              </a:pPr>
              <a:t>‹#›</a:t>
            </a:fld>
            <a:endParaRPr lang="en-ZA"/>
          </a:p>
        </p:txBody>
      </p:sp>
    </p:spTree>
    <p:extLst>
      <p:ext uri="{BB962C8B-B14F-4D97-AF65-F5344CB8AC3E}">
        <p14:creationId xmlns:p14="http://schemas.microsoft.com/office/powerpoint/2010/main" val="4215083531"/>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36563" y="166688"/>
            <a:ext cx="8378825" cy="63150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3" name="Date Placeholder 2"/>
          <p:cNvSpPr>
            <a:spLocks noGrp="1"/>
          </p:cNvSpPr>
          <p:nvPr>
            <p:ph type="dt" sz="half" idx="10"/>
          </p:nvPr>
        </p:nvSpPr>
        <p:spPr/>
        <p:txBody>
          <a:bodyPr/>
          <a:lstStyle>
            <a:lvl1pPr>
              <a:defRPr/>
            </a:lvl1pPr>
          </a:lstStyle>
          <a:p>
            <a:pPr>
              <a:defRPr/>
            </a:pPr>
            <a:endParaRPr lang="en-ZA"/>
          </a:p>
        </p:txBody>
      </p:sp>
      <p:sp>
        <p:nvSpPr>
          <p:cNvPr id="4" name="Slide Number Placeholder 4"/>
          <p:cNvSpPr>
            <a:spLocks noGrp="1"/>
          </p:cNvSpPr>
          <p:nvPr>
            <p:ph type="sldNum" sz="quarter" idx="11"/>
          </p:nvPr>
        </p:nvSpPr>
        <p:spPr>
          <a:xfrm>
            <a:off x="3851275" y="6453188"/>
            <a:ext cx="1008063" cy="268287"/>
          </a:xfrm>
        </p:spPr>
        <p:txBody>
          <a:bodyPr/>
          <a:lstStyle>
            <a:lvl1pPr>
              <a:defRPr/>
            </a:lvl1pPr>
          </a:lstStyle>
          <a:p>
            <a:pPr>
              <a:defRPr/>
            </a:pPr>
            <a:fld id="{005DAF45-5086-4752-A1C4-A4BDC64B86CC}" type="slidenum">
              <a:rPr lang="en-ZA"/>
              <a:pPr>
                <a:defRPr/>
              </a:pPr>
              <a:t>‹#›</a:t>
            </a:fld>
            <a:endParaRPr lang="en-ZA"/>
          </a:p>
        </p:txBody>
      </p:sp>
    </p:spTree>
    <p:extLst>
      <p:ext uri="{BB962C8B-B14F-4D97-AF65-F5344CB8AC3E}">
        <p14:creationId xmlns:p14="http://schemas.microsoft.com/office/powerpoint/2010/main" val="406631953"/>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lvl1pPr>
              <a:defRPr/>
            </a:lvl1pPr>
          </a:lstStyle>
          <a:p>
            <a:pPr>
              <a:defRPr/>
            </a:pPr>
            <a:endParaRPr lang="en-ZA"/>
          </a:p>
        </p:txBody>
      </p:sp>
      <p:sp>
        <p:nvSpPr>
          <p:cNvPr id="5" name="Footer Placeholder 4"/>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6" name="Slide Number Placeholder 5"/>
          <p:cNvSpPr>
            <a:spLocks noGrp="1"/>
          </p:cNvSpPr>
          <p:nvPr>
            <p:ph type="sldNum" sz="quarter" idx="12"/>
          </p:nvPr>
        </p:nvSpPr>
        <p:spPr/>
        <p:txBody>
          <a:bodyPr/>
          <a:lstStyle>
            <a:lvl1pPr>
              <a:defRPr/>
            </a:lvl1pPr>
          </a:lstStyle>
          <a:p>
            <a:pPr>
              <a:defRPr/>
            </a:pPr>
            <a:fld id="{953B4F7E-8E4C-4059-942D-FFE3C7225E22}" type="slidenum">
              <a:rPr lang="en-ZA"/>
              <a:pPr>
                <a:defRPr/>
              </a:pPr>
              <a:t>‹#›</a:t>
            </a:fld>
            <a:endParaRPr lang="en-ZA"/>
          </a:p>
        </p:txBody>
      </p:sp>
    </p:spTree>
    <p:extLst>
      <p:ext uri="{BB962C8B-B14F-4D97-AF65-F5344CB8AC3E}">
        <p14:creationId xmlns:p14="http://schemas.microsoft.com/office/powerpoint/2010/main" val="1856194969"/>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Z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ZA"/>
          </a:p>
        </p:txBody>
      </p:sp>
      <p:sp>
        <p:nvSpPr>
          <p:cNvPr id="5" name="Footer Placeholder 4"/>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6" name="Slide Number Placeholder 5"/>
          <p:cNvSpPr>
            <a:spLocks noGrp="1"/>
          </p:cNvSpPr>
          <p:nvPr>
            <p:ph type="sldNum" sz="quarter" idx="12"/>
          </p:nvPr>
        </p:nvSpPr>
        <p:spPr/>
        <p:txBody>
          <a:bodyPr/>
          <a:lstStyle>
            <a:lvl1pPr>
              <a:defRPr/>
            </a:lvl1pPr>
          </a:lstStyle>
          <a:p>
            <a:pPr>
              <a:defRPr/>
            </a:pPr>
            <a:fld id="{F04A551F-2DCF-4BF5-8B66-1798F070C6AC}" type="slidenum">
              <a:rPr lang="en-ZA"/>
              <a:pPr>
                <a:defRPr/>
              </a:pPr>
              <a:t>‹#›</a:t>
            </a:fld>
            <a:endParaRPr lang="en-ZA"/>
          </a:p>
        </p:txBody>
      </p:sp>
    </p:spTree>
    <p:extLst>
      <p:ext uri="{BB962C8B-B14F-4D97-AF65-F5344CB8AC3E}">
        <p14:creationId xmlns:p14="http://schemas.microsoft.com/office/powerpoint/2010/main" val="3448398257"/>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36563" y="1436688"/>
            <a:ext cx="4113212"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702175" y="1436688"/>
            <a:ext cx="41132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sz="half" idx="10"/>
          </p:nvPr>
        </p:nvSpPr>
        <p:spPr/>
        <p:txBody>
          <a:bodyPr/>
          <a:lstStyle>
            <a:lvl1pPr>
              <a:defRPr/>
            </a:lvl1pPr>
          </a:lstStyle>
          <a:p>
            <a:pPr>
              <a:defRPr/>
            </a:pPr>
            <a:endParaRPr lang="en-ZA"/>
          </a:p>
        </p:txBody>
      </p:sp>
      <p:sp>
        <p:nvSpPr>
          <p:cNvPr id="6" name="Footer Placeholder 5"/>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7" name="Slide Number Placeholder 6"/>
          <p:cNvSpPr>
            <a:spLocks noGrp="1"/>
          </p:cNvSpPr>
          <p:nvPr>
            <p:ph type="sldNum" sz="quarter" idx="12"/>
          </p:nvPr>
        </p:nvSpPr>
        <p:spPr/>
        <p:txBody>
          <a:bodyPr/>
          <a:lstStyle>
            <a:lvl1pPr>
              <a:defRPr/>
            </a:lvl1pPr>
          </a:lstStyle>
          <a:p>
            <a:pPr>
              <a:defRPr/>
            </a:pPr>
            <a:fld id="{4739E66C-BE31-4DBB-A549-7E092C431ECC}" type="slidenum">
              <a:rPr lang="en-ZA"/>
              <a:pPr>
                <a:defRPr/>
              </a:pPr>
              <a:t>‹#›</a:t>
            </a:fld>
            <a:endParaRPr lang="en-ZA"/>
          </a:p>
        </p:txBody>
      </p:sp>
    </p:spTree>
    <p:extLst>
      <p:ext uri="{BB962C8B-B14F-4D97-AF65-F5344CB8AC3E}">
        <p14:creationId xmlns:p14="http://schemas.microsoft.com/office/powerpoint/2010/main" val="2507896234"/>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Z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sz="half" idx="10"/>
          </p:nvPr>
        </p:nvSpPr>
        <p:spPr/>
        <p:txBody>
          <a:bodyPr/>
          <a:lstStyle>
            <a:lvl1pPr>
              <a:defRPr/>
            </a:lvl1pPr>
          </a:lstStyle>
          <a:p>
            <a:pPr>
              <a:defRPr/>
            </a:pPr>
            <a:endParaRPr lang="en-ZA"/>
          </a:p>
        </p:txBody>
      </p:sp>
      <p:sp>
        <p:nvSpPr>
          <p:cNvPr id="8" name="Footer Placeholder 7"/>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9" name="Slide Number Placeholder 8"/>
          <p:cNvSpPr>
            <a:spLocks noGrp="1"/>
          </p:cNvSpPr>
          <p:nvPr>
            <p:ph type="sldNum" sz="quarter" idx="12"/>
          </p:nvPr>
        </p:nvSpPr>
        <p:spPr/>
        <p:txBody>
          <a:bodyPr/>
          <a:lstStyle>
            <a:lvl1pPr>
              <a:defRPr/>
            </a:lvl1pPr>
          </a:lstStyle>
          <a:p>
            <a:pPr>
              <a:defRPr/>
            </a:pPr>
            <a:fld id="{946278EE-1646-42B0-8CE1-285E1D12BDA7}" type="slidenum">
              <a:rPr lang="en-ZA"/>
              <a:pPr>
                <a:defRPr/>
              </a:pPr>
              <a:t>‹#›</a:t>
            </a:fld>
            <a:endParaRPr lang="en-ZA"/>
          </a:p>
        </p:txBody>
      </p:sp>
    </p:spTree>
    <p:extLst>
      <p:ext uri="{BB962C8B-B14F-4D97-AF65-F5344CB8AC3E}">
        <p14:creationId xmlns:p14="http://schemas.microsoft.com/office/powerpoint/2010/main" val="282511020"/>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sz="half" idx="10"/>
          </p:nvPr>
        </p:nvSpPr>
        <p:spPr/>
        <p:txBody>
          <a:bodyPr/>
          <a:lstStyle>
            <a:lvl1pPr>
              <a:defRPr/>
            </a:lvl1pPr>
          </a:lstStyle>
          <a:p>
            <a:pPr>
              <a:defRPr/>
            </a:pPr>
            <a:endParaRPr lang="en-ZA"/>
          </a:p>
        </p:txBody>
      </p:sp>
      <p:sp>
        <p:nvSpPr>
          <p:cNvPr id="4" name="Footer Placeholder 3"/>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5" name="Slide Number Placeholder 4"/>
          <p:cNvSpPr>
            <a:spLocks noGrp="1"/>
          </p:cNvSpPr>
          <p:nvPr>
            <p:ph type="sldNum" sz="quarter" idx="12"/>
          </p:nvPr>
        </p:nvSpPr>
        <p:spPr/>
        <p:txBody>
          <a:bodyPr/>
          <a:lstStyle>
            <a:lvl1pPr>
              <a:defRPr/>
            </a:lvl1pPr>
          </a:lstStyle>
          <a:p>
            <a:pPr>
              <a:defRPr/>
            </a:pPr>
            <a:fld id="{CA1E8AA2-B0F5-4B59-80DA-141D351634CA}" type="slidenum">
              <a:rPr lang="en-ZA"/>
              <a:pPr>
                <a:defRPr/>
              </a:pPr>
              <a:t>‹#›</a:t>
            </a:fld>
            <a:endParaRPr lang="en-ZA"/>
          </a:p>
        </p:txBody>
      </p:sp>
    </p:spTree>
    <p:extLst>
      <p:ext uri="{BB962C8B-B14F-4D97-AF65-F5344CB8AC3E}">
        <p14:creationId xmlns:p14="http://schemas.microsoft.com/office/powerpoint/2010/main" val="3523420454"/>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ZA"/>
          </a:p>
        </p:txBody>
      </p:sp>
      <p:sp>
        <p:nvSpPr>
          <p:cNvPr id="3" name="Footer Placeholder 2"/>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4" name="Slide Number Placeholder 3"/>
          <p:cNvSpPr>
            <a:spLocks noGrp="1"/>
          </p:cNvSpPr>
          <p:nvPr>
            <p:ph type="sldNum" sz="quarter" idx="12"/>
          </p:nvPr>
        </p:nvSpPr>
        <p:spPr/>
        <p:txBody>
          <a:bodyPr/>
          <a:lstStyle>
            <a:lvl1pPr>
              <a:defRPr/>
            </a:lvl1pPr>
          </a:lstStyle>
          <a:p>
            <a:pPr>
              <a:defRPr/>
            </a:pPr>
            <a:fld id="{4B8E237F-5E44-4CAE-B0CC-FAF06BC1062E}" type="slidenum">
              <a:rPr lang="en-ZA"/>
              <a:pPr>
                <a:defRPr/>
              </a:pPr>
              <a:t>‹#›</a:t>
            </a:fld>
            <a:endParaRPr lang="en-ZA"/>
          </a:p>
        </p:txBody>
      </p:sp>
    </p:spTree>
    <p:extLst>
      <p:ext uri="{BB962C8B-B14F-4D97-AF65-F5344CB8AC3E}">
        <p14:creationId xmlns:p14="http://schemas.microsoft.com/office/powerpoint/2010/main" val="1262542848"/>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Z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ZA"/>
          </a:p>
        </p:txBody>
      </p:sp>
      <p:sp>
        <p:nvSpPr>
          <p:cNvPr id="6" name="Footer Placeholder 5"/>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7" name="Slide Number Placeholder 6"/>
          <p:cNvSpPr>
            <a:spLocks noGrp="1"/>
          </p:cNvSpPr>
          <p:nvPr>
            <p:ph type="sldNum" sz="quarter" idx="12"/>
          </p:nvPr>
        </p:nvSpPr>
        <p:spPr/>
        <p:txBody>
          <a:bodyPr/>
          <a:lstStyle>
            <a:lvl1pPr>
              <a:defRPr/>
            </a:lvl1pPr>
          </a:lstStyle>
          <a:p>
            <a:pPr>
              <a:defRPr/>
            </a:pPr>
            <a:fld id="{519048B3-C306-4F58-81B4-0E0454C0F137}" type="slidenum">
              <a:rPr lang="en-ZA"/>
              <a:pPr>
                <a:defRPr/>
              </a:pPr>
              <a:t>‹#›</a:t>
            </a:fld>
            <a:endParaRPr lang="en-ZA"/>
          </a:p>
        </p:txBody>
      </p:sp>
    </p:spTree>
    <p:extLst>
      <p:ext uri="{BB962C8B-B14F-4D97-AF65-F5344CB8AC3E}">
        <p14:creationId xmlns:p14="http://schemas.microsoft.com/office/powerpoint/2010/main" val="1945489431"/>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Z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ZA"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ZA"/>
          </a:p>
        </p:txBody>
      </p:sp>
      <p:sp>
        <p:nvSpPr>
          <p:cNvPr id="6" name="Footer Placeholder 5"/>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7" name="Slide Number Placeholder 6"/>
          <p:cNvSpPr>
            <a:spLocks noGrp="1"/>
          </p:cNvSpPr>
          <p:nvPr>
            <p:ph type="sldNum" sz="quarter" idx="12"/>
          </p:nvPr>
        </p:nvSpPr>
        <p:spPr/>
        <p:txBody>
          <a:bodyPr/>
          <a:lstStyle>
            <a:lvl1pPr>
              <a:defRPr/>
            </a:lvl1pPr>
          </a:lstStyle>
          <a:p>
            <a:pPr>
              <a:defRPr/>
            </a:pPr>
            <a:fld id="{EC12745B-18EB-4E88-914E-6E8052CA81CF}" type="slidenum">
              <a:rPr lang="en-ZA"/>
              <a:pPr>
                <a:defRPr/>
              </a:pPr>
              <a:t>‹#›</a:t>
            </a:fld>
            <a:endParaRPr lang="en-ZA"/>
          </a:p>
        </p:txBody>
      </p:sp>
    </p:spTree>
    <p:extLst>
      <p:ext uri="{BB962C8B-B14F-4D97-AF65-F5344CB8AC3E}">
        <p14:creationId xmlns:p14="http://schemas.microsoft.com/office/powerpoint/2010/main" val="2460075499"/>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43" descr="logo small"/>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62863" y="341313"/>
            <a:ext cx="1173162"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7" descr="topsolid"/>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7591425"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2"/>
          <p:cNvSpPr>
            <a:spLocks noGrp="1" noChangeArrowheads="1"/>
          </p:cNvSpPr>
          <p:nvPr>
            <p:ph type="title"/>
          </p:nvPr>
        </p:nvSpPr>
        <p:spPr bwMode="auto">
          <a:xfrm>
            <a:off x="436563" y="166688"/>
            <a:ext cx="6519862"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ZA" smtClean="0"/>
              <a:t>Click to edit Master title style</a:t>
            </a:r>
          </a:p>
        </p:txBody>
      </p:sp>
      <p:sp>
        <p:nvSpPr>
          <p:cNvPr id="5125" name="Rectangle 3"/>
          <p:cNvSpPr>
            <a:spLocks noGrp="1" noChangeArrowheads="1"/>
          </p:cNvSpPr>
          <p:nvPr>
            <p:ph type="body" idx="1"/>
          </p:nvPr>
        </p:nvSpPr>
        <p:spPr bwMode="auto">
          <a:xfrm>
            <a:off x="436563" y="1436688"/>
            <a:ext cx="8378825" cy="504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ZA" smtClean="0"/>
              <a:t>Click to edit Master text styles</a:t>
            </a:r>
          </a:p>
          <a:p>
            <a:pPr lvl="1"/>
            <a:r>
              <a:rPr lang="en-ZA" smtClean="0"/>
              <a:t>Second level</a:t>
            </a:r>
          </a:p>
          <a:p>
            <a:pPr lvl="2"/>
            <a:r>
              <a:rPr lang="en-ZA" smtClean="0"/>
              <a:t>Third level</a:t>
            </a:r>
          </a:p>
          <a:p>
            <a:pPr lvl="3"/>
            <a:r>
              <a:rPr lang="en-ZA" smtClean="0"/>
              <a:t>Fourth level</a:t>
            </a:r>
          </a:p>
          <a:p>
            <a:pPr lvl="4"/>
            <a:r>
              <a:rPr lang="en-ZA" smtClean="0"/>
              <a:t>Fifth level</a:t>
            </a:r>
          </a:p>
        </p:txBody>
      </p:sp>
      <p:sp>
        <p:nvSpPr>
          <p:cNvPr id="1061" name="Rectangle 37"/>
          <p:cNvSpPr>
            <a:spLocks noGrp="1" noChangeArrowheads="1"/>
          </p:cNvSpPr>
          <p:nvPr>
            <p:ph type="dt" sz="half" idx="2"/>
          </p:nvPr>
        </p:nvSpPr>
        <p:spPr bwMode="auto">
          <a:xfrm>
            <a:off x="457200" y="6453188"/>
            <a:ext cx="1738313"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000">
                <a:solidFill>
                  <a:srgbClr val="83725B"/>
                </a:solidFill>
              </a:defRPr>
            </a:lvl1pPr>
          </a:lstStyle>
          <a:p>
            <a:pPr>
              <a:defRPr/>
            </a:pPr>
            <a:endParaRPr lang="en-ZA"/>
          </a:p>
        </p:txBody>
      </p:sp>
      <p:sp>
        <p:nvSpPr>
          <p:cNvPr id="1063" name="Rectangle 39"/>
          <p:cNvSpPr>
            <a:spLocks noGrp="1" noChangeArrowheads="1"/>
          </p:cNvSpPr>
          <p:nvPr>
            <p:ph type="sldNum" sz="quarter" idx="4"/>
          </p:nvPr>
        </p:nvSpPr>
        <p:spPr bwMode="auto">
          <a:xfrm>
            <a:off x="3924300" y="6453188"/>
            <a:ext cx="935038"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000">
                <a:solidFill>
                  <a:srgbClr val="83725B"/>
                </a:solidFill>
              </a:defRPr>
            </a:lvl1pPr>
          </a:lstStyle>
          <a:p>
            <a:pPr>
              <a:defRPr/>
            </a:pPr>
            <a:fld id="{3EF87FDB-C346-406C-B203-11B38EB74FA5}" type="slidenum">
              <a:rPr lang="en-ZA"/>
              <a:pPr>
                <a:defRPr/>
              </a:pPr>
              <a:t>‹#›</a:t>
            </a:fld>
            <a:endParaRPr lang="en-ZA"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transition spd="slow">
    <p:fade/>
  </p:transition>
  <p:timing>
    <p:tnLst>
      <p:par>
        <p:cTn id="1" dur="indefinite" restart="never" nodeType="tmRoot"/>
      </p:par>
    </p:tnLst>
  </p:timing>
  <p:hf hdr="0" ftr="0"/>
  <p:txStyles>
    <p:titleStyle>
      <a:lvl1pPr algn="l" rtl="0" eaLnBrk="0" fontAlgn="base" hangingPunct="0">
        <a:lnSpc>
          <a:spcPct val="85000"/>
        </a:lnSpc>
        <a:spcBef>
          <a:spcPct val="0"/>
        </a:spcBef>
        <a:spcAft>
          <a:spcPct val="0"/>
        </a:spcAft>
        <a:defRPr sz="2400">
          <a:solidFill>
            <a:schemeClr val="bg1"/>
          </a:solidFill>
          <a:latin typeface="+mj-lt"/>
          <a:ea typeface="+mj-ea"/>
          <a:cs typeface="+mj-cs"/>
        </a:defRPr>
      </a:lvl1pPr>
      <a:lvl2pPr algn="l" rtl="0" eaLnBrk="0" fontAlgn="base" hangingPunct="0">
        <a:lnSpc>
          <a:spcPct val="85000"/>
        </a:lnSpc>
        <a:spcBef>
          <a:spcPct val="0"/>
        </a:spcBef>
        <a:spcAft>
          <a:spcPct val="0"/>
        </a:spcAft>
        <a:defRPr sz="2400">
          <a:solidFill>
            <a:schemeClr val="bg1"/>
          </a:solidFill>
          <a:latin typeface="Arial" charset="0"/>
          <a:cs typeface="Arial" charset="0"/>
        </a:defRPr>
      </a:lvl2pPr>
      <a:lvl3pPr algn="l" rtl="0" eaLnBrk="0" fontAlgn="base" hangingPunct="0">
        <a:lnSpc>
          <a:spcPct val="85000"/>
        </a:lnSpc>
        <a:spcBef>
          <a:spcPct val="0"/>
        </a:spcBef>
        <a:spcAft>
          <a:spcPct val="0"/>
        </a:spcAft>
        <a:defRPr sz="2400">
          <a:solidFill>
            <a:schemeClr val="bg1"/>
          </a:solidFill>
          <a:latin typeface="Arial" charset="0"/>
          <a:cs typeface="Arial" charset="0"/>
        </a:defRPr>
      </a:lvl3pPr>
      <a:lvl4pPr algn="l" rtl="0" eaLnBrk="0" fontAlgn="base" hangingPunct="0">
        <a:lnSpc>
          <a:spcPct val="85000"/>
        </a:lnSpc>
        <a:spcBef>
          <a:spcPct val="0"/>
        </a:spcBef>
        <a:spcAft>
          <a:spcPct val="0"/>
        </a:spcAft>
        <a:defRPr sz="2400">
          <a:solidFill>
            <a:schemeClr val="bg1"/>
          </a:solidFill>
          <a:latin typeface="Arial" charset="0"/>
          <a:cs typeface="Arial" charset="0"/>
        </a:defRPr>
      </a:lvl4pPr>
      <a:lvl5pPr algn="l" rtl="0" eaLnBrk="0" fontAlgn="base" hangingPunct="0">
        <a:lnSpc>
          <a:spcPct val="85000"/>
        </a:lnSpc>
        <a:spcBef>
          <a:spcPct val="0"/>
        </a:spcBef>
        <a:spcAft>
          <a:spcPct val="0"/>
        </a:spcAft>
        <a:defRPr sz="2400">
          <a:solidFill>
            <a:schemeClr val="bg1"/>
          </a:solidFill>
          <a:latin typeface="Arial" charset="0"/>
          <a:cs typeface="Arial" charset="0"/>
        </a:defRPr>
      </a:lvl5pPr>
      <a:lvl6pPr marL="457200" algn="l" rtl="0" fontAlgn="base">
        <a:lnSpc>
          <a:spcPct val="85000"/>
        </a:lnSpc>
        <a:spcBef>
          <a:spcPct val="0"/>
        </a:spcBef>
        <a:spcAft>
          <a:spcPct val="0"/>
        </a:spcAft>
        <a:defRPr sz="2400">
          <a:solidFill>
            <a:schemeClr val="bg1"/>
          </a:solidFill>
          <a:latin typeface="Arial" charset="0"/>
          <a:cs typeface="Arial" charset="0"/>
        </a:defRPr>
      </a:lvl6pPr>
      <a:lvl7pPr marL="914400" algn="l" rtl="0" fontAlgn="base">
        <a:lnSpc>
          <a:spcPct val="85000"/>
        </a:lnSpc>
        <a:spcBef>
          <a:spcPct val="0"/>
        </a:spcBef>
        <a:spcAft>
          <a:spcPct val="0"/>
        </a:spcAft>
        <a:defRPr sz="2400">
          <a:solidFill>
            <a:schemeClr val="bg1"/>
          </a:solidFill>
          <a:latin typeface="Arial" charset="0"/>
          <a:cs typeface="Arial" charset="0"/>
        </a:defRPr>
      </a:lvl7pPr>
      <a:lvl8pPr marL="1371600" algn="l" rtl="0" fontAlgn="base">
        <a:lnSpc>
          <a:spcPct val="85000"/>
        </a:lnSpc>
        <a:spcBef>
          <a:spcPct val="0"/>
        </a:spcBef>
        <a:spcAft>
          <a:spcPct val="0"/>
        </a:spcAft>
        <a:defRPr sz="2400">
          <a:solidFill>
            <a:schemeClr val="bg1"/>
          </a:solidFill>
          <a:latin typeface="Arial" charset="0"/>
          <a:cs typeface="Arial" charset="0"/>
        </a:defRPr>
      </a:lvl8pPr>
      <a:lvl9pPr marL="1828800" algn="l" rtl="0" fontAlgn="base">
        <a:lnSpc>
          <a:spcPct val="85000"/>
        </a:lnSpc>
        <a:spcBef>
          <a:spcPct val="0"/>
        </a:spcBef>
        <a:spcAft>
          <a:spcPct val="0"/>
        </a:spcAft>
        <a:defRPr sz="2400">
          <a:solidFill>
            <a:schemeClr val="bg1"/>
          </a:solidFill>
          <a:latin typeface="Arial" charset="0"/>
          <a:cs typeface="Arial" charset="0"/>
        </a:defRPr>
      </a:lvl9pPr>
    </p:titleStyle>
    <p:body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 Target="slide3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5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6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6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6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21.jpeg"/><Relationship Id="rId4" Type="http://schemas.openxmlformats.org/officeDocument/2006/relationships/image" Target="../media/image120.png"/></Relationships>
</file>

<file path=ppt/slides/_rels/slide6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7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7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7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45.jpeg"/></Relationships>
</file>

<file path=ppt/slides/_rels/slide8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45.jpeg"/></Relationships>
</file>

<file path=ppt/slides/_rels/slide82.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30591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18435" name="Group 162"/>
          <p:cNvGrpSpPr>
            <a:grpSpLocks/>
          </p:cNvGrpSpPr>
          <p:nvPr/>
        </p:nvGrpSpPr>
        <p:grpSpPr bwMode="auto">
          <a:xfrm>
            <a:off x="-4763" y="0"/>
            <a:ext cx="9148763" cy="6858000"/>
            <a:chOff x="-3" y="0"/>
            <a:chExt cx="5763" cy="4320"/>
          </a:xfrm>
        </p:grpSpPr>
        <p:pic>
          <p:nvPicPr>
            <p:cNvPr id="18491" name="Picture 23" descr="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0"/>
              <a:ext cx="115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92" name="Rectangle 91"/>
            <p:cNvSpPr>
              <a:spLocks noChangeArrowheads="1"/>
            </p:cNvSpPr>
            <p:nvPr/>
          </p:nvSpPr>
          <p:spPr bwMode="auto">
            <a:xfrm>
              <a:off x="-3" y="0"/>
              <a:ext cx="5763"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pic>
          <p:nvPicPr>
            <p:cNvPr id="18493" name="Picture 161" descr="logo 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8" y="326"/>
              <a:ext cx="1352"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436" name="Group 155"/>
          <p:cNvGrpSpPr>
            <a:grpSpLocks/>
          </p:cNvGrpSpPr>
          <p:nvPr/>
        </p:nvGrpSpPr>
        <p:grpSpPr bwMode="auto">
          <a:xfrm>
            <a:off x="257175" y="1201738"/>
            <a:ext cx="2482850" cy="2444750"/>
            <a:chOff x="162" y="757"/>
            <a:chExt cx="1564" cy="1540"/>
          </a:xfrm>
        </p:grpSpPr>
        <p:sp>
          <p:nvSpPr>
            <p:cNvPr id="18486" name="Oval 101"/>
            <p:cNvSpPr>
              <a:spLocks noChangeArrowheads="1"/>
            </p:cNvSpPr>
            <p:nvPr/>
          </p:nvSpPr>
          <p:spPr bwMode="auto">
            <a:xfrm>
              <a:off x="232" y="819"/>
              <a:ext cx="1448" cy="1447"/>
            </a:xfrm>
            <a:prstGeom prst="ellipse">
              <a:avLst/>
            </a:prstGeom>
            <a:solidFill>
              <a:srgbClr val="83725B"/>
            </a:solidFill>
            <a:ln w="9525">
              <a:solidFill>
                <a:srgbClr val="83725B"/>
              </a:solidFill>
              <a:round/>
              <a:headEnd/>
              <a:tailEnd/>
            </a:ln>
          </p:spPr>
          <p:txBody>
            <a:bodyPr/>
            <a:lstStyle/>
            <a:p>
              <a:endParaRPr lang="en-US"/>
            </a:p>
          </p:txBody>
        </p:sp>
        <p:sp>
          <p:nvSpPr>
            <p:cNvPr id="18487" name="Oval 103"/>
            <p:cNvSpPr>
              <a:spLocks noChangeArrowheads="1"/>
            </p:cNvSpPr>
            <p:nvPr/>
          </p:nvSpPr>
          <p:spPr bwMode="auto">
            <a:xfrm>
              <a:off x="217" y="772"/>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88" name="Oval 104"/>
            <p:cNvSpPr>
              <a:spLocks noChangeArrowheads="1"/>
            </p:cNvSpPr>
            <p:nvPr/>
          </p:nvSpPr>
          <p:spPr bwMode="auto">
            <a:xfrm>
              <a:off x="162" y="772"/>
              <a:ext cx="1487"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89" name="Oval 105"/>
            <p:cNvSpPr>
              <a:spLocks noChangeArrowheads="1"/>
            </p:cNvSpPr>
            <p:nvPr/>
          </p:nvSpPr>
          <p:spPr bwMode="auto">
            <a:xfrm>
              <a:off x="240" y="803"/>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90" name="Oval 106"/>
            <p:cNvSpPr>
              <a:spLocks noChangeArrowheads="1"/>
            </p:cNvSpPr>
            <p:nvPr/>
          </p:nvSpPr>
          <p:spPr bwMode="auto">
            <a:xfrm>
              <a:off x="194" y="757"/>
              <a:ext cx="1486" cy="1486"/>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462" name="Oval 102"/>
          <p:cNvSpPr>
            <a:spLocks noChangeArrowheads="1"/>
          </p:cNvSpPr>
          <p:nvPr/>
        </p:nvSpPr>
        <p:spPr bwMode="auto">
          <a:xfrm>
            <a:off x="436563" y="1362075"/>
            <a:ext cx="2162175" cy="2173288"/>
          </a:xfrm>
          <a:prstGeom prst="ellipse">
            <a:avLst/>
          </a:prstGeom>
          <a:blipFill dpi="0" rotWithShape="1">
            <a:blip r:embed="rId4">
              <a:extLst>
                <a:ext uri="{28A0092B-C50C-407E-A947-70E740481C1C}">
                  <a14:useLocalDpi xmlns:a14="http://schemas.microsoft.com/office/drawing/2010/main" val="0"/>
                </a:ext>
              </a:extLst>
            </a:blip>
            <a:srcRect/>
            <a:stretch>
              <a:fillRect t="-166" b="-166"/>
            </a:stretch>
          </a:blipFill>
          <a:ln>
            <a:noFill/>
          </a:ln>
        </p:spPr>
        <p:txBody>
          <a:bodyPr anchor="ctr"/>
          <a:lstStyle/>
          <a:p>
            <a:pPr algn="ctr">
              <a:defRPr/>
            </a:pPr>
            <a:endParaRPr lang="en-ZA" sz="1000" dirty="0"/>
          </a:p>
        </p:txBody>
      </p:sp>
      <p:grpSp>
        <p:nvGrpSpPr>
          <p:cNvPr id="18440" name="Group 156"/>
          <p:cNvGrpSpPr>
            <a:grpSpLocks/>
          </p:cNvGrpSpPr>
          <p:nvPr/>
        </p:nvGrpSpPr>
        <p:grpSpPr bwMode="auto">
          <a:xfrm>
            <a:off x="171450" y="1201738"/>
            <a:ext cx="2643188" cy="2493962"/>
            <a:chOff x="108" y="757"/>
            <a:chExt cx="1665" cy="1571"/>
          </a:xfrm>
        </p:grpSpPr>
        <p:sp>
          <p:nvSpPr>
            <p:cNvPr id="18483" name="Oval 107"/>
            <p:cNvSpPr>
              <a:spLocks noChangeArrowheads="1"/>
            </p:cNvSpPr>
            <p:nvPr/>
          </p:nvSpPr>
          <p:spPr bwMode="auto">
            <a:xfrm>
              <a:off x="279" y="834"/>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84" name="Oval 108"/>
            <p:cNvSpPr>
              <a:spLocks noChangeArrowheads="1"/>
            </p:cNvSpPr>
            <p:nvPr/>
          </p:nvSpPr>
          <p:spPr bwMode="auto">
            <a:xfrm>
              <a:off x="108" y="834"/>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85" name="Oval 109"/>
            <p:cNvSpPr>
              <a:spLocks noChangeArrowheads="1"/>
            </p:cNvSpPr>
            <p:nvPr/>
          </p:nvSpPr>
          <p:spPr bwMode="auto">
            <a:xfrm>
              <a:off x="287" y="757"/>
              <a:ext cx="1486" cy="1486"/>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441" name="Group 146"/>
          <p:cNvGrpSpPr>
            <a:grpSpLocks/>
          </p:cNvGrpSpPr>
          <p:nvPr/>
        </p:nvGrpSpPr>
        <p:grpSpPr bwMode="auto">
          <a:xfrm>
            <a:off x="912813" y="620713"/>
            <a:ext cx="1284287" cy="1260475"/>
            <a:chOff x="575" y="391"/>
            <a:chExt cx="809" cy="794"/>
          </a:xfrm>
        </p:grpSpPr>
        <p:sp>
          <p:nvSpPr>
            <p:cNvPr id="18475" name="Oval 147"/>
            <p:cNvSpPr>
              <a:spLocks noChangeArrowheads="1"/>
            </p:cNvSpPr>
            <p:nvPr/>
          </p:nvSpPr>
          <p:spPr bwMode="auto">
            <a:xfrm>
              <a:off x="614" y="422"/>
              <a:ext cx="739" cy="747"/>
            </a:xfrm>
            <a:prstGeom prst="ellipse">
              <a:avLst/>
            </a:prstGeom>
            <a:solidFill>
              <a:srgbClr val="83725B"/>
            </a:solidFill>
            <a:ln w="9525">
              <a:solidFill>
                <a:srgbClr val="83725B"/>
              </a:solidFill>
              <a:miter lim="800000"/>
              <a:headEnd/>
              <a:tailEnd/>
            </a:ln>
          </p:spPr>
          <p:txBody>
            <a:bodyPr/>
            <a:lstStyle/>
            <a:p>
              <a:endParaRPr lang="en-US"/>
            </a:p>
          </p:txBody>
        </p:sp>
        <p:sp>
          <p:nvSpPr>
            <p:cNvPr id="18476" name="Oval 148"/>
            <p:cNvSpPr>
              <a:spLocks noChangeArrowheads="1"/>
            </p:cNvSpPr>
            <p:nvPr/>
          </p:nvSpPr>
          <p:spPr bwMode="auto">
            <a:xfrm>
              <a:off x="629" y="445"/>
              <a:ext cx="708" cy="708"/>
            </a:xfrm>
            <a:prstGeom prst="ellipse">
              <a:avLst/>
            </a:prstGeom>
            <a:solidFill>
              <a:srgbClr val="8C7F6D"/>
            </a:solidFill>
            <a:ln w="9525">
              <a:solidFill>
                <a:srgbClr val="83725B"/>
              </a:solidFill>
              <a:miter lim="800000"/>
              <a:headEnd/>
              <a:tailEnd/>
            </a:ln>
          </p:spPr>
          <p:txBody>
            <a:bodyPr/>
            <a:lstStyle/>
            <a:p>
              <a:endParaRPr lang="en-US"/>
            </a:p>
          </p:txBody>
        </p:sp>
        <p:sp>
          <p:nvSpPr>
            <p:cNvPr id="18477" name="Oval 149"/>
            <p:cNvSpPr>
              <a:spLocks noChangeArrowheads="1"/>
            </p:cNvSpPr>
            <p:nvPr/>
          </p:nvSpPr>
          <p:spPr bwMode="auto">
            <a:xfrm>
              <a:off x="598" y="399"/>
              <a:ext cx="770"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78" name="Oval 150"/>
            <p:cNvSpPr>
              <a:spLocks noChangeArrowheads="1"/>
            </p:cNvSpPr>
            <p:nvPr/>
          </p:nvSpPr>
          <p:spPr bwMode="auto">
            <a:xfrm>
              <a:off x="575" y="399"/>
              <a:ext cx="762"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79" name="Oval 151"/>
            <p:cNvSpPr>
              <a:spLocks noChangeArrowheads="1"/>
            </p:cNvSpPr>
            <p:nvPr/>
          </p:nvSpPr>
          <p:spPr bwMode="auto">
            <a:xfrm>
              <a:off x="614" y="414"/>
              <a:ext cx="770" cy="771"/>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80" name="Oval 152"/>
            <p:cNvSpPr>
              <a:spLocks noChangeArrowheads="1"/>
            </p:cNvSpPr>
            <p:nvPr/>
          </p:nvSpPr>
          <p:spPr bwMode="auto">
            <a:xfrm>
              <a:off x="590" y="391"/>
              <a:ext cx="763"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81" name="Oval 153"/>
            <p:cNvSpPr>
              <a:spLocks noChangeArrowheads="1"/>
            </p:cNvSpPr>
            <p:nvPr/>
          </p:nvSpPr>
          <p:spPr bwMode="auto">
            <a:xfrm>
              <a:off x="629" y="445"/>
              <a:ext cx="708" cy="708"/>
            </a:xfrm>
            <a:prstGeom prst="ellipse">
              <a:avLst/>
            </a:prstGeom>
            <a:solidFill>
              <a:srgbClr val="83725B"/>
            </a:solidFill>
            <a:ln w="9525">
              <a:solidFill>
                <a:srgbClr val="83725B"/>
              </a:solidFill>
              <a:miter lim="800000"/>
              <a:headEnd/>
              <a:tailEnd/>
            </a:ln>
          </p:spPr>
          <p:txBody>
            <a:bodyPr/>
            <a:lstStyle/>
            <a:p>
              <a:endParaRPr lang="en-US"/>
            </a:p>
          </p:txBody>
        </p:sp>
        <p:sp>
          <p:nvSpPr>
            <p:cNvPr id="18482" name="Oval 154"/>
            <p:cNvSpPr>
              <a:spLocks noChangeArrowheads="1"/>
            </p:cNvSpPr>
            <p:nvPr/>
          </p:nvSpPr>
          <p:spPr bwMode="auto">
            <a:xfrm>
              <a:off x="637" y="445"/>
              <a:ext cx="693" cy="693"/>
            </a:xfrm>
            <a:prstGeom prst="ellipse">
              <a:avLst/>
            </a:prstGeom>
            <a:noFill/>
            <a:ln w="0">
              <a:solidFill>
                <a:srgbClr val="83725B"/>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8442" name="Oval 118"/>
          <p:cNvSpPr>
            <a:spLocks noChangeArrowheads="1"/>
          </p:cNvSpPr>
          <p:nvPr/>
        </p:nvSpPr>
        <p:spPr bwMode="auto">
          <a:xfrm>
            <a:off x="1004888" y="706438"/>
            <a:ext cx="1111250" cy="1112837"/>
          </a:xfrm>
          <a:prstGeom prst="ellipse">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en-US" sz="600"/>
          </a:p>
        </p:txBody>
      </p:sp>
      <p:grpSp>
        <p:nvGrpSpPr>
          <p:cNvPr id="18443" name="Group 145"/>
          <p:cNvGrpSpPr>
            <a:grpSpLocks/>
          </p:cNvGrpSpPr>
          <p:nvPr/>
        </p:nvGrpSpPr>
        <p:grpSpPr bwMode="auto">
          <a:xfrm>
            <a:off x="863600" y="620713"/>
            <a:ext cx="1370013" cy="1284287"/>
            <a:chOff x="544" y="391"/>
            <a:chExt cx="863" cy="809"/>
          </a:xfrm>
        </p:grpSpPr>
        <p:sp>
          <p:nvSpPr>
            <p:cNvPr id="18472" name="Oval 119"/>
            <p:cNvSpPr>
              <a:spLocks noChangeArrowheads="1"/>
            </p:cNvSpPr>
            <p:nvPr/>
          </p:nvSpPr>
          <p:spPr bwMode="auto">
            <a:xfrm>
              <a:off x="637" y="391"/>
              <a:ext cx="770"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73" name="Oval 120"/>
            <p:cNvSpPr>
              <a:spLocks noChangeArrowheads="1"/>
            </p:cNvSpPr>
            <p:nvPr/>
          </p:nvSpPr>
          <p:spPr bwMode="auto">
            <a:xfrm>
              <a:off x="544" y="438"/>
              <a:ext cx="770" cy="762"/>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74" name="Oval 121"/>
            <p:cNvSpPr>
              <a:spLocks noChangeArrowheads="1"/>
            </p:cNvSpPr>
            <p:nvPr/>
          </p:nvSpPr>
          <p:spPr bwMode="auto">
            <a:xfrm>
              <a:off x="637" y="438"/>
              <a:ext cx="763" cy="762"/>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444" name="Group 157"/>
          <p:cNvGrpSpPr>
            <a:grpSpLocks/>
          </p:cNvGrpSpPr>
          <p:nvPr/>
        </p:nvGrpSpPr>
        <p:grpSpPr bwMode="auto">
          <a:xfrm>
            <a:off x="331788" y="3090863"/>
            <a:ext cx="2074862" cy="2038350"/>
            <a:chOff x="209" y="1947"/>
            <a:chExt cx="1307" cy="1284"/>
          </a:xfrm>
        </p:grpSpPr>
        <p:sp>
          <p:nvSpPr>
            <p:cNvPr id="18466" name="Oval 122"/>
            <p:cNvSpPr>
              <a:spLocks noChangeArrowheads="1"/>
            </p:cNvSpPr>
            <p:nvPr/>
          </p:nvSpPr>
          <p:spPr bwMode="auto">
            <a:xfrm>
              <a:off x="264" y="2002"/>
              <a:ext cx="1213" cy="1205"/>
            </a:xfrm>
            <a:prstGeom prst="ellipse">
              <a:avLst/>
            </a:prstGeom>
            <a:solidFill>
              <a:srgbClr val="83725B"/>
            </a:solidFill>
            <a:ln w="9525">
              <a:solidFill>
                <a:srgbClr val="83725B"/>
              </a:solidFill>
              <a:miter lim="800000"/>
              <a:headEnd/>
              <a:tailEnd/>
            </a:ln>
          </p:spPr>
          <p:txBody>
            <a:bodyPr/>
            <a:lstStyle/>
            <a:p>
              <a:endParaRPr lang="en-US"/>
            </a:p>
          </p:txBody>
        </p:sp>
        <p:sp>
          <p:nvSpPr>
            <p:cNvPr id="18467" name="Oval 123"/>
            <p:cNvSpPr>
              <a:spLocks noChangeArrowheads="1"/>
            </p:cNvSpPr>
            <p:nvPr/>
          </p:nvSpPr>
          <p:spPr bwMode="auto">
            <a:xfrm>
              <a:off x="303" y="2033"/>
              <a:ext cx="1135" cy="1143"/>
            </a:xfrm>
            <a:prstGeom prst="ellipse">
              <a:avLst/>
            </a:prstGeom>
            <a:solidFill>
              <a:srgbClr val="83725B"/>
            </a:solidFill>
            <a:ln w="9525">
              <a:solidFill>
                <a:srgbClr val="83725B"/>
              </a:solidFill>
              <a:miter lim="800000"/>
              <a:headEnd/>
              <a:tailEnd/>
            </a:ln>
          </p:spPr>
          <p:txBody>
            <a:bodyPr/>
            <a:lstStyle/>
            <a:p>
              <a:endParaRPr lang="en-US"/>
            </a:p>
          </p:txBody>
        </p:sp>
        <p:sp>
          <p:nvSpPr>
            <p:cNvPr id="18468" name="Oval 124"/>
            <p:cNvSpPr>
              <a:spLocks noChangeArrowheads="1"/>
            </p:cNvSpPr>
            <p:nvPr/>
          </p:nvSpPr>
          <p:spPr bwMode="auto">
            <a:xfrm>
              <a:off x="248" y="1963"/>
              <a:ext cx="1245" cy="124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69" name="Oval 125"/>
            <p:cNvSpPr>
              <a:spLocks noChangeArrowheads="1"/>
            </p:cNvSpPr>
            <p:nvPr/>
          </p:nvSpPr>
          <p:spPr bwMode="auto">
            <a:xfrm>
              <a:off x="209" y="1963"/>
              <a:ext cx="1237" cy="124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70" name="Oval 126"/>
            <p:cNvSpPr>
              <a:spLocks noChangeArrowheads="1"/>
            </p:cNvSpPr>
            <p:nvPr/>
          </p:nvSpPr>
          <p:spPr bwMode="auto">
            <a:xfrm>
              <a:off x="271" y="1986"/>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71" name="Oval 127"/>
            <p:cNvSpPr>
              <a:spLocks noChangeArrowheads="1"/>
            </p:cNvSpPr>
            <p:nvPr/>
          </p:nvSpPr>
          <p:spPr bwMode="auto">
            <a:xfrm>
              <a:off x="232" y="1947"/>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8445" name="Oval 128"/>
          <p:cNvSpPr>
            <a:spLocks noChangeArrowheads="1"/>
          </p:cNvSpPr>
          <p:nvPr/>
        </p:nvSpPr>
        <p:spPr bwMode="auto">
          <a:xfrm>
            <a:off x="482600" y="3227388"/>
            <a:ext cx="1801813" cy="1814512"/>
          </a:xfrm>
          <a:prstGeom prst="ellipse">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en-US" sz="1000">
              <a:solidFill>
                <a:srgbClr val="C0C0C0"/>
              </a:solidFill>
            </a:endParaRPr>
          </a:p>
        </p:txBody>
      </p:sp>
      <p:grpSp>
        <p:nvGrpSpPr>
          <p:cNvPr id="18446" name="Group 158"/>
          <p:cNvGrpSpPr>
            <a:grpSpLocks/>
          </p:cNvGrpSpPr>
          <p:nvPr/>
        </p:nvGrpSpPr>
        <p:grpSpPr bwMode="auto">
          <a:xfrm>
            <a:off x="257175" y="3090863"/>
            <a:ext cx="2211388" cy="2087562"/>
            <a:chOff x="162" y="1947"/>
            <a:chExt cx="1393" cy="1315"/>
          </a:xfrm>
        </p:grpSpPr>
        <p:sp>
          <p:nvSpPr>
            <p:cNvPr id="18463" name="Oval 129"/>
            <p:cNvSpPr>
              <a:spLocks noChangeArrowheads="1"/>
            </p:cNvSpPr>
            <p:nvPr/>
          </p:nvSpPr>
          <p:spPr bwMode="auto">
            <a:xfrm>
              <a:off x="162" y="2017"/>
              <a:ext cx="1238"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64" name="Oval 130"/>
            <p:cNvSpPr>
              <a:spLocks noChangeArrowheads="1"/>
            </p:cNvSpPr>
            <p:nvPr/>
          </p:nvSpPr>
          <p:spPr bwMode="auto">
            <a:xfrm>
              <a:off x="310" y="1947"/>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65" name="Oval 131"/>
            <p:cNvSpPr>
              <a:spLocks noChangeArrowheads="1"/>
            </p:cNvSpPr>
            <p:nvPr/>
          </p:nvSpPr>
          <p:spPr bwMode="auto">
            <a:xfrm>
              <a:off x="303" y="2017"/>
              <a:ext cx="1244"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447" name="Group 159"/>
          <p:cNvGrpSpPr>
            <a:grpSpLocks/>
          </p:cNvGrpSpPr>
          <p:nvPr/>
        </p:nvGrpSpPr>
        <p:grpSpPr bwMode="auto">
          <a:xfrm>
            <a:off x="900113" y="4684713"/>
            <a:ext cx="1717675" cy="1692275"/>
            <a:chOff x="567" y="2951"/>
            <a:chExt cx="1082" cy="1066"/>
          </a:xfrm>
        </p:grpSpPr>
        <p:sp>
          <p:nvSpPr>
            <p:cNvPr id="18457" name="Oval 132"/>
            <p:cNvSpPr>
              <a:spLocks noChangeArrowheads="1"/>
            </p:cNvSpPr>
            <p:nvPr/>
          </p:nvSpPr>
          <p:spPr bwMode="auto">
            <a:xfrm>
              <a:off x="614" y="2990"/>
              <a:ext cx="1003" cy="1011"/>
            </a:xfrm>
            <a:prstGeom prst="ellipse">
              <a:avLst/>
            </a:prstGeom>
            <a:solidFill>
              <a:srgbClr val="83725B"/>
            </a:solidFill>
            <a:ln w="9525">
              <a:solidFill>
                <a:srgbClr val="83725B"/>
              </a:solidFill>
              <a:miter lim="800000"/>
              <a:headEnd/>
              <a:tailEnd/>
            </a:ln>
          </p:spPr>
          <p:txBody>
            <a:bodyPr/>
            <a:lstStyle/>
            <a:p>
              <a:endParaRPr lang="en-US"/>
            </a:p>
          </p:txBody>
        </p:sp>
        <p:sp>
          <p:nvSpPr>
            <p:cNvPr id="18458" name="Oval 133"/>
            <p:cNvSpPr>
              <a:spLocks noChangeArrowheads="1"/>
            </p:cNvSpPr>
            <p:nvPr/>
          </p:nvSpPr>
          <p:spPr bwMode="auto">
            <a:xfrm>
              <a:off x="645" y="3021"/>
              <a:ext cx="941" cy="949"/>
            </a:xfrm>
            <a:prstGeom prst="ellipse">
              <a:avLst/>
            </a:prstGeom>
            <a:solidFill>
              <a:srgbClr val="83725B"/>
            </a:solidFill>
            <a:ln w="9525">
              <a:solidFill>
                <a:srgbClr val="83725B"/>
              </a:solidFill>
              <a:miter lim="800000"/>
              <a:headEnd/>
              <a:tailEnd/>
            </a:ln>
          </p:spPr>
          <p:txBody>
            <a:bodyPr/>
            <a:lstStyle/>
            <a:p>
              <a:endParaRPr lang="en-US"/>
            </a:p>
          </p:txBody>
        </p:sp>
        <p:sp>
          <p:nvSpPr>
            <p:cNvPr id="18459" name="Oval 134"/>
            <p:cNvSpPr>
              <a:spLocks noChangeArrowheads="1"/>
            </p:cNvSpPr>
            <p:nvPr/>
          </p:nvSpPr>
          <p:spPr bwMode="auto">
            <a:xfrm>
              <a:off x="598" y="2959"/>
              <a:ext cx="1035" cy="103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60" name="Oval 135"/>
            <p:cNvSpPr>
              <a:spLocks noChangeArrowheads="1"/>
            </p:cNvSpPr>
            <p:nvPr/>
          </p:nvSpPr>
          <p:spPr bwMode="auto">
            <a:xfrm>
              <a:off x="567" y="2959"/>
              <a:ext cx="1027" cy="103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61" name="Oval 136"/>
            <p:cNvSpPr>
              <a:spLocks noChangeArrowheads="1"/>
            </p:cNvSpPr>
            <p:nvPr/>
          </p:nvSpPr>
          <p:spPr bwMode="auto">
            <a:xfrm>
              <a:off x="622" y="2982"/>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62" name="Oval 137"/>
            <p:cNvSpPr>
              <a:spLocks noChangeArrowheads="1"/>
            </p:cNvSpPr>
            <p:nvPr/>
          </p:nvSpPr>
          <p:spPr bwMode="auto">
            <a:xfrm>
              <a:off x="583" y="2951"/>
              <a:ext cx="1034"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471" name="Oval 138"/>
          <p:cNvSpPr>
            <a:spLocks noChangeArrowheads="1"/>
          </p:cNvSpPr>
          <p:nvPr/>
        </p:nvSpPr>
        <p:spPr bwMode="auto">
          <a:xfrm>
            <a:off x="1014413" y="4791075"/>
            <a:ext cx="1506537" cy="1519238"/>
          </a:xfrm>
          <a:prstGeom prst="ellipse">
            <a:avLst/>
          </a:prstGeom>
          <a:blipFill dpi="0" rotWithShape="1">
            <a:blip r:embed="rId7">
              <a:extLst>
                <a:ext uri="{28A0092B-C50C-407E-A947-70E740481C1C}">
                  <a14:useLocalDpi xmlns:a14="http://schemas.microsoft.com/office/drawing/2010/main" val="0"/>
                </a:ext>
              </a:extLst>
            </a:blip>
            <a:srcRect/>
            <a:stretch>
              <a:fillRect l="-219" r="-219"/>
            </a:stretch>
          </a:blipFill>
          <a:ln>
            <a:noFill/>
          </a:ln>
        </p:spPr>
        <p:txBody>
          <a:bodyPr anchor="ctr"/>
          <a:lstStyle/>
          <a:p>
            <a:pPr algn="ctr">
              <a:defRPr/>
            </a:pPr>
            <a:endParaRPr lang="en-ZA" sz="900" dirty="0">
              <a:solidFill>
                <a:srgbClr val="C0C0C0"/>
              </a:solidFill>
            </a:endParaRPr>
          </a:p>
        </p:txBody>
      </p:sp>
      <p:grpSp>
        <p:nvGrpSpPr>
          <p:cNvPr id="18451" name="Group 160"/>
          <p:cNvGrpSpPr>
            <a:grpSpLocks/>
          </p:cNvGrpSpPr>
          <p:nvPr/>
        </p:nvGrpSpPr>
        <p:grpSpPr bwMode="auto">
          <a:xfrm>
            <a:off x="838200" y="4684713"/>
            <a:ext cx="1828800" cy="1728787"/>
            <a:chOff x="528" y="2951"/>
            <a:chExt cx="1152" cy="1089"/>
          </a:xfrm>
        </p:grpSpPr>
        <p:sp>
          <p:nvSpPr>
            <p:cNvPr id="18454" name="Oval 139"/>
            <p:cNvSpPr>
              <a:spLocks noChangeArrowheads="1"/>
            </p:cNvSpPr>
            <p:nvPr/>
          </p:nvSpPr>
          <p:spPr bwMode="auto">
            <a:xfrm>
              <a:off x="528" y="3005"/>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55" name="Oval 140"/>
            <p:cNvSpPr>
              <a:spLocks noChangeArrowheads="1"/>
            </p:cNvSpPr>
            <p:nvPr/>
          </p:nvSpPr>
          <p:spPr bwMode="auto">
            <a:xfrm>
              <a:off x="645" y="3005"/>
              <a:ext cx="1035"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56" name="Oval 141"/>
            <p:cNvSpPr>
              <a:spLocks noChangeArrowheads="1"/>
            </p:cNvSpPr>
            <p:nvPr/>
          </p:nvSpPr>
          <p:spPr bwMode="auto">
            <a:xfrm>
              <a:off x="653" y="2951"/>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8452" name="Rectangle 2"/>
          <p:cNvSpPr>
            <a:spLocks noGrp="1" noChangeArrowheads="1"/>
          </p:cNvSpPr>
          <p:nvPr>
            <p:ph type="ctrTitle"/>
          </p:nvPr>
        </p:nvSpPr>
        <p:spPr/>
        <p:txBody>
          <a:bodyPr/>
          <a:lstStyle/>
          <a:p>
            <a:pPr eaLnBrk="1" hangingPunct="1"/>
            <a:r>
              <a:rPr lang="en-ZA" sz="3200" b="1" noProof="0" dirty="0" smtClean="0"/>
              <a:t>Spherical Header Tutorial</a:t>
            </a:r>
          </a:p>
        </p:txBody>
      </p:sp>
      <p:sp>
        <p:nvSpPr>
          <p:cNvPr id="18453" name="Rectangle 3"/>
          <p:cNvSpPr>
            <a:spLocks noGrp="1" noChangeArrowheads="1"/>
          </p:cNvSpPr>
          <p:nvPr>
            <p:ph type="subTitle" idx="1"/>
          </p:nvPr>
        </p:nvSpPr>
        <p:spPr>
          <a:xfrm>
            <a:off x="3059113" y="3982416"/>
            <a:ext cx="5545137" cy="2220913"/>
          </a:xfrm>
        </p:spPr>
        <p:txBody>
          <a:bodyPr/>
          <a:lstStyle/>
          <a:p>
            <a:pPr eaLnBrk="1" hangingPunct="1"/>
            <a:r>
              <a:rPr lang="en-ZA" b="1" i="1" noProof="0" dirty="0" smtClean="0"/>
              <a:t>Stefan van der Walt</a:t>
            </a:r>
          </a:p>
          <a:p>
            <a:pPr eaLnBrk="1" hangingPunct="1">
              <a:spcBef>
                <a:spcPts val="0"/>
              </a:spcBef>
            </a:pPr>
            <a:r>
              <a:rPr lang="en-US" i="1" dirty="0" smtClean="0"/>
              <a:t>vdwalts@eskom.co.za</a:t>
            </a:r>
            <a:endParaRPr lang="en-ZA" i="1" noProof="0" dirty="0" smtClean="0"/>
          </a:p>
          <a:p>
            <a:pPr eaLnBrk="1" hangingPunct="1">
              <a:lnSpc>
                <a:spcPct val="100000"/>
              </a:lnSpc>
              <a:spcBef>
                <a:spcPts val="0"/>
              </a:spcBef>
            </a:pPr>
            <a:r>
              <a:rPr lang="en-ZA" noProof="0" dirty="0" smtClean="0"/>
              <a:t>22/08/2016</a:t>
            </a:r>
            <a:endParaRPr lang="en-ZA" noProof="0"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10</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393397" y="1408113"/>
                <a:ext cx="8283059" cy="50450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a:t>
                </a:r>
                <a:r>
                  <a:rPr lang="en-US" sz="1600" b="1" kern="0" dirty="0" err="1" smtClean="0"/>
                  <a:t>Precalculations</a:t>
                </a:r>
                <a:r>
                  <a:rPr lang="en-US" sz="1600" b="1" kern="0" dirty="0" smtClean="0"/>
                  <a:t>: Thickness</a:t>
                </a:r>
              </a:p>
              <a:p>
                <a:pPr algn="just" eaLnBrk="1" hangingPunct="1"/>
                <a:r>
                  <a:rPr lang="en-US" sz="1600" kern="0" dirty="0" smtClean="0"/>
                  <a:t>According to code ES 13480-3 (clause 7.1), the minimum thickness of a hemispherical end can be calculated with the following equation:</a:t>
                </a:r>
              </a:p>
              <a:p>
                <a:pPr marL="0" indent="0" algn="just" eaLnBrk="1" hangingPunct="1">
                  <a:lnSpc>
                    <a:spcPct val="150000"/>
                  </a:lnSpc>
                  <a:buNone/>
                </a:pPr>
                <a14:m>
                  <m:oMathPara xmlns:m="http://schemas.openxmlformats.org/officeDocument/2006/math">
                    <m:oMathParaPr>
                      <m:jc m:val="centerGroup"/>
                    </m:oMathParaPr>
                    <m:oMath xmlns:m="http://schemas.openxmlformats.org/officeDocument/2006/math">
                      <m:sSub>
                        <m:sSubPr>
                          <m:ctrlPr>
                            <a:rPr lang="en-US" sz="1600" i="1" kern="0" smtClean="0">
                              <a:latin typeface="Cambria Math"/>
                            </a:rPr>
                          </m:ctrlPr>
                        </m:sSubPr>
                        <m:e>
                          <m:r>
                            <a:rPr lang="en-ZA" sz="1600" b="0" i="1" kern="0" smtClean="0">
                              <a:latin typeface="Cambria Math"/>
                            </a:rPr>
                            <m:t>𝑒</m:t>
                          </m:r>
                        </m:e>
                        <m:sub>
                          <m:r>
                            <a:rPr lang="en-ZA" sz="1600" b="0" i="1" kern="0" smtClean="0">
                              <a:latin typeface="Cambria Math"/>
                            </a:rPr>
                            <m:t>𝑚𝑖𝑛</m:t>
                          </m:r>
                        </m:sub>
                      </m:sSub>
                      <m:r>
                        <a:rPr lang="en-ZA" sz="1600" b="0" i="1" kern="0" smtClean="0">
                          <a:latin typeface="Cambria Math"/>
                        </a:rPr>
                        <m:t>=</m:t>
                      </m:r>
                      <m:f>
                        <m:fPr>
                          <m:ctrlPr>
                            <a:rPr lang="en-ZA" sz="1600" i="1" kern="0" smtClean="0">
                              <a:latin typeface="Cambria Math"/>
                            </a:rPr>
                          </m:ctrlPr>
                        </m:fPr>
                        <m:num>
                          <m:sSub>
                            <m:sSubPr>
                              <m:ctrlPr>
                                <a:rPr lang="en-ZA" sz="1600" i="1" kern="0" smtClean="0">
                                  <a:latin typeface="Cambria Math"/>
                                </a:rPr>
                              </m:ctrlPr>
                            </m:sSubPr>
                            <m:e>
                              <m:r>
                                <a:rPr lang="en-ZA" sz="1600" b="0" i="1" kern="0" smtClean="0">
                                  <a:latin typeface="Cambria Math"/>
                                </a:rPr>
                                <m:t>𝑝</m:t>
                              </m:r>
                            </m:e>
                            <m:sub>
                              <m:r>
                                <a:rPr lang="en-ZA" sz="1600" b="0" i="1" kern="0" smtClean="0">
                                  <a:latin typeface="Cambria Math"/>
                                </a:rPr>
                                <m:t>𝑐</m:t>
                              </m:r>
                            </m:sub>
                          </m:sSub>
                          <m:sSub>
                            <m:sSubPr>
                              <m:ctrlPr>
                                <a:rPr lang="en-ZA" sz="1600" i="1" kern="0" smtClean="0">
                                  <a:latin typeface="Cambria Math"/>
                                </a:rPr>
                              </m:ctrlPr>
                            </m:sSubPr>
                            <m:e>
                              <m:r>
                                <a:rPr lang="en-ZA" sz="1600" b="0" i="1" kern="0" smtClean="0">
                                  <a:latin typeface="Cambria Math"/>
                                </a:rPr>
                                <m:t>𝐷</m:t>
                              </m:r>
                            </m:e>
                            <m:sub>
                              <m:r>
                                <a:rPr lang="en-ZA" sz="1600" b="0" i="1" kern="0" smtClean="0">
                                  <a:latin typeface="Cambria Math"/>
                                </a:rPr>
                                <m:t>𝑖</m:t>
                              </m:r>
                            </m:sub>
                          </m:sSub>
                        </m:num>
                        <m:den>
                          <m:r>
                            <a:rPr lang="en-ZA" sz="1600" b="0" i="1" kern="0" smtClean="0">
                              <a:latin typeface="Cambria Math"/>
                            </a:rPr>
                            <m:t>4</m:t>
                          </m:r>
                          <m:r>
                            <a:rPr lang="en-ZA" sz="1600" b="0" i="1" kern="0" smtClean="0">
                              <a:latin typeface="Cambria Math"/>
                            </a:rPr>
                            <m:t>𝑓𝑧</m:t>
                          </m:r>
                          <m:r>
                            <a:rPr lang="en-ZA" sz="1600" b="0" i="1" kern="0" smtClean="0">
                              <a:latin typeface="Cambria Math"/>
                            </a:rPr>
                            <m:t>−</m:t>
                          </m:r>
                          <m:sSub>
                            <m:sSubPr>
                              <m:ctrlPr>
                                <a:rPr lang="en-ZA" sz="1600" i="1" kern="0" smtClean="0">
                                  <a:latin typeface="Cambria Math"/>
                                </a:rPr>
                              </m:ctrlPr>
                            </m:sSubPr>
                            <m:e>
                              <m:r>
                                <a:rPr lang="en-ZA" sz="1600" b="0" i="1" kern="0" smtClean="0">
                                  <a:latin typeface="Cambria Math"/>
                                </a:rPr>
                                <m:t>𝑝</m:t>
                              </m:r>
                            </m:e>
                            <m:sub>
                              <m:r>
                                <a:rPr lang="en-ZA" sz="1600" b="0" i="1" kern="0" smtClean="0">
                                  <a:latin typeface="Cambria Math"/>
                                </a:rPr>
                                <m:t>𝑐</m:t>
                              </m:r>
                            </m:sub>
                          </m:sSub>
                        </m:den>
                      </m:f>
                    </m:oMath>
                  </m:oMathPara>
                </a14:m>
                <a:endParaRPr lang="en-US" sz="1600" kern="0" dirty="0" smtClean="0"/>
              </a:p>
              <a:p>
                <a:pPr marL="0" indent="0" algn="just" eaLnBrk="1" hangingPunct="1">
                  <a:lnSpc>
                    <a:spcPct val="150000"/>
                  </a:lnSpc>
                  <a:buNone/>
                </a:pPr>
                <a14:m>
                  <m:oMathPara xmlns:m="http://schemas.openxmlformats.org/officeDocument/2006/math">
                    <m:oMathParaPr>
                      <m:jc m:val="centerGroup"/>
                    </m:oMathParaPr>
                    <m:oMath xmlns:m="http://schemas.openxmlformats.org/officeDocument/2006/math">
                      <m:sSub>
                        <m:sSubPr>
                          <m:ctrlPr>
                            <a:rPr lang="en-US" sz="1600" i="1" kern="0">
                              <a:latin typeface="Cambria Math"/>
                            </a:rPr>
                          </m:ctrlPr>
                        </m:sSubPr>
                        <m:e>
                          <m:r>
                            <a:rPr lang="en-ZA" sz="1600" b="0" i="1" kern="0">
                              <a:latin typeface="Cambria Math"/>
                            </a:rPr>
                            <m:t>𝑒</m:t>
                          </m:r>
                        </m:e>
                        <m:sub>
                          <m:r>
                            <a:rPr lang="en-ZA" sz="1600" b="0" i="1" kern="0" smtClean="0">
                              <a:latin typeface="Cambria Math"/>
                            </a:rPr>
                            <m:t>𝑚𝑖𝑛</m:t>
                          </m:r>
                        </m:sub>
                      </m:sSub>
                      <m:r>
                        <a:rPr lang="en-ZA" sz="1600" b="0" i="1" kern="0">
                          <a:latin typeface="Cambria Math"/>
                        </a:rPr>
                        <m:t>=</m:t>
                      </m:r>
                      <m:f>
                        <m:fPr>
                          <m:ctrlPr>
                            <a:rPr lang="en-ZA" sz="1600" i="1" kern="0">
                              <a:latin typeface="Cambria Math"/>
                            </a:rPr>
                          </m:ctrlPr>
                        </m:fPr>
                        <m:num>
                          <m:r>
                            <a:rPr lang="en-ZA" sz="1600" b="0" i="1" kern="0" smtClean="0">
                              <a:latin typeface="Cambria Math"/>
                            </a:rPr>
                            <m:t>19.5</m:t>
                          </m:r>
                          <m:r>
                            <a:rPr lang="en-ZA" sz="1600" b="0" i="1" kern="0" smtClean="0">
                              <a:latin typeface="Cambria Math"/>
                              <a:ea typeface="Cambria Math"/>
                            </a:rPr>
                            <m:t>×</m:t>
                          </m:r>
                          <m:r>
                            <a:rPr lang="en-ZA" sz="1600" b="0" i="1" kern="0" smtClean="0">
                              <a:latin typeface="Cambria Math"/>
                            </a:rPr>
                            <m:t>420</m:t>
                          </m:r>
                        </m:num>
                        <m:den>
                          <m:r>
                            <a:rPr lang="en-ZA" sz="1600" b="0" i="1" kern="0" smtClean="0">
                              <a:latin typeface="Cambria Math"/>
                            </a:rPr>
                            <m:t>4</m:t>
                          </m:r>
                          <m:r>
                            <a:rPr lang="en-ZA" sz="1600" b="0" i="1" kern="0" smtClean="0">
                              <a:latin typeface="Cambria Math"/>
                              <a:ea typeface="Cambria Math"/>
                            </a:rPr>
                            <m:t>×</m:t>
                          </m:r>
                          <m:r>
                            <a:rPr lang="en-ZA" sz="1600" b="0" i="1" kern="0" smtClean="0">
                              <a:latin typeface="Cambria Math"/>
                            </a:rPr>
                            <m:t>103.3</m:t>
                          </m:r>
                          <m:r>
                            <a:rPr lang="en-ZA" sz="1600" b="0" i="1" kern="0" smtClean="0">
                              <a:latin typeface="Cambria Math"/>
                              <a:ea typeface="Cambria Math"/>
                            </a:rPr>
                            <m:t>×</m:t>
                          </m:r>
                          <m:r>
                            <a:rPr lang="en-ZA" sz="1600" b="0" i="1" kern="0" smtClean="0">
                              <a:latin typeface="Cambria Math"/>
                            </a:rPr>
                            <m:t>1−19.5</m:t>
                          </m:r>
                        </m:den>
                      </m:f>
                    </m:oMath>
                  </m:oMathPara>
                </a14:m>
                <a:endParaRPr lang="en-US" sz="1600" kern="0" dirty="0" smtClean="0"/>
              </a:p>
              <a:p>
                <a:pPr marL="0" indent="0" algn="just" eaLnBrk="1" hangingPunct="1">
                  <a:lnSpc>
                    <a:spcPct val="150000"/>
                  </a:lnSpc>
                  <a:buNone/>
                </a:pPr>
                <a14:m>
                  <m:oMathPara xmlns:m="http://schemas.openxmlformats.org/officeDocument/2006/math">
                    <m:oMathParaPr>
                      <m:jc m:val="centerGroup"/>
                    </m:oMathParaPr>
                    <m:oMath xmlns:m="http://schemas.openxmlformats.org/officeDocument/2006/math">
                      <m:sSub>
                        <m:sSubPr>
                          <m:ctrlPr>
                            <a:rPr lang="en-US" sz="1600" i="1" kern="0">
                              <a:latin typeface="Cambria Math"/>
                            </a:rPr>
                          </m:ctrlPr>
                        </m:sSubPr>
                        <m:e>
                          <m:r>
                            <a:rPr lang="en-ZA" sz="1600" i="1" kern="0">
                              <a:latin typeface="Cambria Math"/>
                            </a:rPr>
                            <m:t>𝑒</m:t>
                          </m:r>
                        </m:e>
                        <m:sub>
                          <m:r>
                            <a:rPr lang="en-ZA" sz="1600" b="0" i="1" kern="0" smtClean="0">
                              <a:latin typeface="Cambria Math"/>
                            </a:rPr>
                            <m:t>𝑚𝑖𝑛</m:t>
                          </m:r>
                        </m:sub>
                      </m:sSub>
                      <m:r>
                        <a:rPr lang="en-ZA" sz="1600" b="0" i="1" kern="0" smtClean="0">
                          <a:latin typeface="Cambria Math"/>
                        </a:rPr>
                        <m:t>=27.1 </m:t>
                      </m:r>
                      <m:r>
                        <m:rPr>
                          <m:nor/>
                        </m:rPr>
                        <a:rPr lang="en-ZA" sz="1600" b="0" i="0" kern="0" smtClean="0">
                          <a:latin typeface="Cambria Math"/>
                        </a:rPr>
                        <m:t>mm</m:t>
                      </m:r>
                    </m:oMath>
                  </m:oMathPara>
                </a14:m>
                <a:endParaRPr lang="en-US" sz="1600" kern="0" dirty="0" smtClean="0"/>
              </a:p>
              <a:p>
                <a:pPr algn="just" eaLnBrk="1" hangingPunct="1"/>
                <a:r>
                  <a:rPr lang="en-US" sz="1600" kern="0" dirty="0" smtClean="0"/>
                  <a:t>This imply that up to 65mm – 27.1mm = 37.9mm could be removed/excavated from the header section.</a:t>
                </a:r>
              </a:p>
              <a:p>
                <a:pPr algn="just" eaLnBrk="1" hangingPunct="1"/>
                <a:r>
                  <a:rPr lang="en-US" sz="1600" kern="0" dirty="0" smtClean="0"/>
                  <a:t>There is another condition added to this clause: The thickness of the cylindrical part of the hemispherical end shall not be less than the minimum thickness of the connected pipe in accordance with clause 6.1 of ES 13480-3.</a:t>
                </a:r>
              </a:p>
              <a:p>
                <a:pPr algn="just" eaLnBrk="1" hangingPunct="1"/>
                <a:r>
                  <a:rPr lang="en-US" sz="1600" kern="0" dirty="0" smtClean="0"/>
                  <a:t>It must be stressed that this is a very conservative way of evaluating the problem, since the thickness of the entire component is reduced theoretically, not just locally.</a:t>
                </a:r>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393397" y="1408113"/>
                <a:ext cx="8283059" cy="5045075"/>
              </a:xfrm>
              <a:prstGeom prst="rect">
                <a:avLst/>
              </a:prstGeom>
              <a:blipFill rotWithShape="1">
                <a:blip r:embed="rId2"/>
                <a:stretch>
                  <a:fillRect l="-442" t="-845" r="-442" b="-205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ZA">
                    <a:noFill/>
                  </a:rPr>
                  <a:t> </a:t>
                </a:r>
              </a:p>
            </p:txBody>
          </p:sp>
        </mc:Fallback>
      </mc:AlternateContent>
    </p:spTree>
    <p:extLst>
      <p:ext uri="{BB962C8B-B14F-4D97-AF65-F5344CB8AC3E}">
        <p14:creationId xmlns:p14="http://schemas.microsoft.com/office/powerpoint/2010/main" val="665285426"/>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11</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410634" y="1408113"/>
                <a:ext cx="5563635" cy="50450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a:t>
                </a:r>
                <a:r>
                  <a:rPr lang="en-US" sz="1600" b="1" kern="0" dirty="0" err="1" smtClean="0"/>
                  <a:t>Precalculations</a:t>
                </a:r>
                <a:r>
                  <a:rPr lang="en-US" sz="1600" b="1" kern="0" dirty="0" smtClean="0"/>
                  <a:t>: Thickness Ratio</a:t>
                </a:r>
              </a:p>
              <a:p>
                <a:pPr algn="just" eaLnBrk="1" hangingPunct="1"/>
                <a:r>
                  <a:rPr lang="en-US" sz="1600" kern="0" dirty="0" smtClean="0"/>
                  <a:t>Since the excavation is done on the joint of the spherical header, both the spherical section (shell) and the pipe section (branch) is affected. A very conservative way to determine the minimum thickness of the shell and branch, is to look at them separately.</a:t>
                </a:r>
              </a:p>
              <a:p>
                <a:pPr algn="just" eaLnBrk="1" hangingPunct="1"/>
                <a:r>
                  <a:rPr lang="en-US" sz="1600" b="1" kern="0" dirty="0" smtClean="0"/>
                  <a:t>Spherical section (shell): </a:t>
                </a:r>
                <a:r>
                  <a:rPr lang="en-US" sz="1600" kern="0" dirty="0" smtClean="0"/>
                  <a:t>in the previous slide the maximum thickness ratio was determined to be:</a:t>
                </a:r>
                <a:endParaRPr lang="en-US" sz="1600" b="1" kern="0" dirty="0"/>
              </a:p>
              <a:p>
                <a:pPr marL="0" indent="0" algn="just" eaLnBrk="1" hangingPunct="1">
                  <a:buNone/>
                </a:pPr>
                <a14:m>
                  <m:oMathPara xmlns:m="http://schemas.openxmlformats.org/officeDocument/2006/math">
                    <m:oMathParaPr>
                      <m:jc m:val="centerGroup"/>
                    </m:oMathParaPr>
                    <m:oMath xmlns:m="http://schemas.openxmlformats.org/officeDocument/2006/math">
                      <m:f>
                        <m:fPr>
                          <m:type m:val="skw"/>
                          <m:ctrlPr>
                            <a:rPr lang="en-US" sz="1600" i="1" kern="0">
                              <a:latin typeface="Cambria Math"/>
                            </a:rPr>
                          </m:ctrlPr>
                        </m:fPr>
                        <m:num>
                          <m:sSub>
                            <m:sSubPr>
                              <m:ctrlPr>
                                <a:rPr lang="en-US" sz="1600" i="1" kern="0">
                                  <a:latin typeface="Cambria Math"/>
                                </a:rPr>
                              </m:ctrlPr>
                            </m:sSubPr>
                            <m:e>
                              <m:r>
                                <a:rPr lang="en-ZA" sz="1600" i="1" kern="0">
                                  <a:latin typeface="Cambria Math"/>
                                </a:rPr>
                                <m:t>𝑒</m:t>
                              </m:r>
                            </m:e>
                            <m:sub>
                              <m:r>
                                <a:rPr lang="en-ZA" sz="1600" i="1" kern="0">
                                  <a:latin typeface="Cambria Math"/>
                                </a:rPr>
                                <m:t>𝑎𝑏</m:t>
                              </m:r>
                            </m:sub>
                          </m:sSub>
                        </m:num>
                        <m:den>
                          <m:sSub>
                            <m:sSubPr>
                              <m:ctrlPr>
                                <a:rPr lang="en-US" sz="1600" i="1" kern="0">
                                  <a:latin typeface="Cambria Math"/>
                                </a:rPr>
                              </m:ctrlPr>
                            </m:sSubPr>
                            <m:e>
                              <m:r>
                                <a:rPr lang="en-ZA" sz="1600" i="1" kern="0">
                                  <a:latin typeface="Cambria Math"/>
                                </a:rPr>
                                <m:t>𝑒</m:t>
                              </m:r>
                            </m:e>
                            <m:sub>
                              <m:r>
                                <a:rPr lang="en-ZA" sz="1600" i="1" kern="0">
                                  <a:latin typeface="Cambria Math"/>
                                </a:rPr>
                                <m:t>𝑎𝑠</m:t>
                              </m:r>
                            </m:sub>
                          </m:sSub>
                        </m:den>
                      </m:f>
                      <m:r>
                        <a:rPr lang="en-ZA" sz="1600" i="1" kern="0">
                          <a:latin typeface="Cambria Math"/>
                          <a:ea typeface="Cambria Math"/>
                        </a:rPr>
                        <m:t>≤</m:t>
                      </m:r>
                      <m:r>
                        <a:rPr lang="en-ZA" sz="1600" i="1" kern="0">
                          <a:latin typeface="Cambria Math"/>
                        </a:rPr>
                        <m:t>1.3</m:t>
                      </m:r>
                    </m:oMath>
                  </m:oMathPara>
                </a14:m>
                <a:endParaRPr lang="en-US" sz="1600" kern="0" dirty="0"/>
              </a:p>
              <a:p>
                <a:pPr algn="just" eaLnBrk="1" hangingPunct="1"/>
                <a:r>
                  <a:rPr lang="en-US" sz="1600" kern="0" dirty="0" smtClean="0"/>
                  <a:t>If a reduction in only the shell thickness is assessed, its minimum thickness would be, according to the above restriction:</a:t>
                </a:r>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410634" y="1408113"/>
                <a:ext cx="5563635" cy="5045075"/>
              </a:xfrm>
              <a:prstGeom prst="rect">
                <a:avLst/>
              </a:prstGeom>
              <a:blipFill rotWithShape="1">
                <a:blip r:embed="rId2"/>
                <a:stretch>
                  <a:fillRect l="-548" t="-845" r="-65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ZA">
                    <a:noFill/>
                  </a:rPr>
                  <a:t> </a:t>
                </a:r>
              </a:p>
            </p:txBody>
          </p:sp>
        </mc:Fallback>
      </mc:AlternateContent>
      <p:pic>
        <p:nvPicPr>
          <p:cNvPr id="7170" name="Picture 2" descr="C:\Work\SharedWorkFolder\Kriel_Header_7-3-2016\ExcavationLengthLessThan100mm_andUpTo5mmDee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9618" y="1268761"/>
            <a:ext cx="2130868" cy="1872208"/>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Work\SharedWorkFolder\Kriel_Header_7-3-2016\Photo - Kriel Header Excav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4269" y="3356992"/>
            <a:ext cx="2827967" cy="212236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107419261"/>
              </p:ext>
            </p:extLst>
          </p:nvPr>
        </p:nvGraphicFramePr>
        <p:xfrm>
          <a:off x="2051720" y="4761267"/>
          <a:ext cx="3441963" cy="1908093"/>
        </p:xfrm>
        <a:graphic>
          <a:graphicData uri="http://schemas.openxmlformats.org/drawingml/2006/table">
            <a:tbl>
              <a:tblPr firstRow="1" bandRow="1">
                <a:tableStyleId>{073A0DAA-6AF3-43AB-8588-CEC1D06C72B9}</a:tableStyleId>
              </a:tblPr>
              <a:tblGrid>
                <a:gridCol w="2221454"/>
                <a:gridCol w="1220509"/>
              </a:tblGrid>
              <a:tr h="467999">
                <a:tc>
                  <a:txBody>
                    <a:bodyPr/>
                    <a:lstStyle/>
                    <a:p>
                      <a:pPr algn="ctr" fontAlgn="ctr"/>
                      <a:r>
                        <a:rPr lang="en-ZA" sz="1600" u="none" strike="noStrike" dirty="0">
                          <a:effectLst/>
                        </a:rPr>
                        <a:t>Reduction in</a:t>
                      </a:r>
                      <a:br>
                        <a:rPr lang="en-ZA" sz="1600" u="none" strike="noStrike" dirty="0">
                          <a:effectLst/>
                        </a:rPr>
                      </a:br>
                      <a:r>
                        <a:rPr lang="en-ZA" sz="1600" u="none" strike="noStrike" dirty="0" smtClean="0">
                          <a:effectLst/>
                        </a:rPr>
                        <a:t>thickness in mm </a:t>
                      </a:r>
                      <a:r>
                        <a:rPr lang="en-ZA" sz="1600" u="none" strike="noStrike" dirty="0">
                          <a:effectLst/>
                        </a:rPr>
                        <a:t>of </a:t>
                      </a:r>
                      <a:r>
                        <a:rPr lang="en-ZA" sz="1600" u="none" strike="noStrike" dirty="0" err="1" smtClean="0">
                          <a:effectLst/>
                        </a:rPr>
                        <a:t>e</a:t>
                      </a:r>
                      <a:r>
                        <a:rPr lang="en-ZA" sz="1600" u="none" strike="noStrike" baseline="-25000" dirty="0" err="1" smtClean="0">
                          <a:effectLst/>
                        </a:rPr>
                        <a:t>as</a:t>
                      </a:r>
                      <a:endParaRPr lang="en-ZA" sz="1600" b="1" i="0" u="none" strike="noStrike" dirty="0">
                        <a:solidFill>
                          <a:srgbClr val="000000"/>
                        </a:solidFill>
                        <a:effectLst/>
                        <a:latin typeface="Calibri"/>
                      </a:endParaRPr>
                    </a:p>
                  </a:txBody>
                  <a:tcPr marL="9525" marR="9525" marT="9525" marB="0" anchor="ctr"/>
                </a:tc>
                <a:tc>
                  <a:txBody>
                    <a:bodyPr/>
                    <a:lstStyle/>
                    <a:p>
                      <a:pPr algn="ctr" fontAlgn="ctr"/>
                      <a:r>
                        <a:rPr lang="en-ZA" sz="1600" u="none" strike="noStrike" dirty="0" err="1">
                          <a:effectLst/>
                        </a:rPr>
                        <a:t>e</a:t>
                      </a:r>
                      <a:r>
                        <a:rPr lang="en-ZA" sz="1600" u="none" strike="noStrike" baseline="-25000" dirty="0" err="1">
                          <a:effectLst/>
                        </a:rPr>
                        <a:t>ab</a:t>
                      </a:r>
                      <a:r>
                        <a:rPr lang="en-ZA" sz="1600" u="none" strike="noStrike" dirty="0">
                          <a:effectLst/>
                        </a:rPr>
                        <a:t> / </a:t>
                      </a:r>
                      <a:r>
                        <a:rPr lang="en-ZA" sz="1600" u="none" strike="noStrike" dirty="0" err="1">
                          <a:effectLst/>
                        </a:rPr>
                        <a:t>e</a:t>
                      </a:r>
                      <a:r>
                        <a:rPr lang="en-ZA" sz="1600" u="none" strike="noStrike" baseline="-25000" dirty="0" err="1">
                          <a:effectLst/>
                        </a:rPr>
                        <a:t>as</a:t>
                      </a:r>
                      <a:endParaRPr lang="en-ZA" sz="1600" b="1" i="0" u="none" strike="noStrike" dirty="0">
                        <a:solidFill>
                          <a:srgbClr val="000000"/>
                        </a:solidFill>
                        <a:effectLst/>
                        <a:latin typeface="Calibri"/>
                      </a:endParaRPr>
                    </a:p>
                  </a:txBody>
                  <a:tcPr marL="9525" marR="9525" marT="9525" marB="0" anchor="ctr"/>
                </a:tc>
              </a:tr>
              <a:tr h="235148">
                <a:tc>
                  <a:txBody>
                    <a:bodyPr/>
                    <a:lstStyle/>
                    <a:p>
                      <a:pPr algn="ctr" fontAlgn="b"/>
                      <a:r>
                        <a:rPr lang="en-ZA" sz="1200" b="1" u="none" strike="noStrike" dirty="0">
                          <a:effectLst/>
                        </a:rPr>
                        <a:t>5</a:t>
                      </a:r>
                      <a:endParaRPr lang="en-ZA" sz="1200" b="1" i="0" u="none" strike="noStrike" dirty="0">
                        <a:solidFill>
                          <a:srgbClr val="000000"/>
                        </a:solidFill>
                        <a:effectLst/>
                        <a:latin typeface="Calibri"/>
                      </a:endParaRPr>
                    </a:p>
                  </a:txBody>
                  <a:tcPr marL="9525" marR="9525" marT="9525" marB="0" anchor="b"/>
                </a:tc>
                <a:tc>
                  <a:txBody>
                    <a:bodyPr/>
                    <a:lstStyle/>
                    <a:p>
                      <a:pPr algn="ctr" fontAlgn="b"/>
                      <a:r>
                        <a:rPr lang="en-ZA" sz="1200" b="1" u="none" strike="noStrike" dirty="0">
                          <a:effectLst/>
                        </a:rPr>
                        <a:t>0.92</a:t>
                      </a:r>
                      <a:endParaRPr lang="en-ZA" sz="1200" b="1" i="0" u="none" strike="noStrike" dirty="0">
                        <a:solidFill>
                          <a:srgbClr val="000000"/>
                        </a:solidFill>
                        <a:effectLst/>
                        <a:latin typeface="Calibri"/>
                      </a:endParaRPr>
                    </a:p>
                  </a:txBody>
                  <a:tcPr marL="9525" marR="9525" marT="9525" marB="0" anchor="b"/>
                </a:tc>
              </a:tr>
              <a:tr h="235148">
                <a:tc>
                  <a:txBody>
                    <a:bodyPr/>
                    <a:lstStyle/>
                    <a:p>
                      <a:pPr algn="ctr" fontAlgn="b"/>
                      <a:r>
                        <a:rPr lang="en-ZA" sz="1200" b="1" u="none" strike="noStrike" dirty="0">
                          <a:effectLst/>
                        </a:rPr>
                        <a:t>10</a:t>
                      </a:r>
                      <a:endParaRPr lang="en-ZA" sz="1200" b="1" i="0" u="none" strike="noStrike" dirty="0">
                        <a:solidFill>
                          <a:srgbClr val="000000"/>
                        </a:solidFill>
                        <a:effectLst/>
                        <a:latin typeface="Calibri"/>
                      </a:endParaRPr>
                    </a:p>
                  </a:txBody>
                  <a:tcPr marL="9525" marR="9525" marT="9525" marB="0" anchor="b"/>
                </a:tc>
                <a:tc>
                  <a:txBody>
                    <a:bodyPr/>
                    <a:lstStyle/>
                    <a:p>
                      <a:pPr algn="ctr" fontAlgn="b"/>
                      <a:r>
                        <a:rPr lang="en-ZA" sz="1200" b="1" u="none" strike="noStrike" dirty="0">
                          <a:effectLst/>
                        </a:rPr>
                        <a:t>1</a:t>
                      </a:r>
                      <a:endParaRPr lang="en-ZA" sz="1200" b="1" i="0" u="none" strike="noStrike" dirty="0">
                        <a:solidFill>
                          <a:srgbClr val="000000"/>
                        </a:solidFill>
                        <a:effectLst/>
                        <a:latin typeface="Calibri"/>
                      </a:endParaRPr>
                    </a:p>
                  </a:txBody>
                  <a:tcPr marL="9525" marR="9525" marT="9525" marB="0" anchor="b"/>
                </a:tc>
              </a:tr>
              <a:tr h="235148">
                <a:tc>
                  <a:txBody>
                    <a:bodyPr/>
                    <a:lstStyle/>
                    <a:p>
                      <a:pPr algn="ctr" fontAlgn="b"/>
                      <a:r>
                        <a:rPr lang="en-ZA" sz="1200" b="1" u="none" strike="noStrike">
                          <a:effectLst/>
                        </a:rPr>
                        <a:t>15</a:t>
                      </a:r>
                      <a:endParaRPr lang="en-ZA" sz="1200" b="1" i="0" u="none" strike="noStrike">
                        <a:solidFill>
                          <a:srgbClr val="000000"/>
                        </a:solidFill>
                        <a:effectLst/>
                        <a:latin typeface="Calibri"/>
                      </a:endParaRPr>
                    </a:p>
                  </a:txBody>
                  <a:tcPr marL="9525" marR="9525" marT="9525" marB="0" anchor="b"/>
                </a:tc>
                <a:tc>
                  <a:txBody>
                    <a:bodyPr/>
                    <a:lstStyle/>
                    <a:p>
                      <a:pPr algn="ctr" fontAlgn="b"/>
                      <a:r>
                        <a:rPr lang="en-ZA" sz="1200" b="1" u="none" strike="noStrike" dirty="0">
                          <a:effectLst/>
                        </a:rPr>
                        <a:t>1.1</a:t>
                      </a:r>
                      <a:endParaRPr lang="en-ZA" sz="1200" b="1" i="0" u="none" strike="noStrike" dirty="0">
                        <a:solidFill>
                          <a:srgbClr val="000000"/>
                        </a:solidFill>
                        <a:effectLst/>
                        <a:latin typeface="Calibri"/>
                      </a:endParaRPr>
                    </a:p>
                  </a:txBody>
                  <a:tcPr marL="9525" marR="9525" marT="9525" marB="0" anchor="b"/>
                </a:tc>
              </a:tr>
              <a:tr h="235148">
                <a:tc>
                  <a:txBody>
                    <a:bodyPr/>
                    <a:lstStyle/>
                    <a:p>
                      <a:pPr algn="ctr" fontAlgn="b"/>
                      <a:r>
                        <a:rPr lang="en-ZA" sz="1200" b="1" u="none" strike="noStrike">
                          <a:effectLst/>
                        </a:rPr>
                        <a:t>20</a:t>
                      </a:r>
                      <a:endParaRPr lang="en-ZA" sz="1200" b="1" i="0" u="none" strike="noStrike">
                        <a:solidFill>
                          <a:srgbClr val="000000"/>
                        </a:solidFill>
                        <a:effectLst/>
                        <a:latin typeface="Calibri"/>
                      </a:endParaRPr>
                    </a:p>
                  </a:txBody>
                  <a:tcPr marL="9525" marR="9525" marT="9525" marB="0" anchor="b"/>
                </a:tc>
                <a:tc>
                  <a:txBody>
                    <a:bodyPr/>
                    <a:lstStyle/>
                    <a:p>
                      <a:pPr algn="ctr" fontAlgn="b"/>
                      <a:r>
                        <a:rPr lang="en-ZA" sz="1200" b="1" u="none" strike="noStrike" dirty="0">
                          <a:effectLst/>
                        </a:rPr>
                        <a:t>1.22</a:t>
                      </a:r>
                      <a:endParaRPr lang="en-ZA" sz="1200" b="1" i="0" u="none" strike="noStrike" dirty="0">
                        <a:solidFill>
                          <a:srgbClr val="000000"/>
                        </a:solidFill>
                        <a:effectLst/>
                        <a:latin typeface="Calibri"/>
                      </a:endParaRPr>
                    </a:p>
                  </a:txBody>
                  <a:tcPr marL="9525" marR="9525" marT="9525" marB="0" anchor="b"/>
                </a:tc>
              </a:tr>
              <a:tr h="235148">
                <a:tc>
                  <a:txBody>
                    <a:bodyPr/>
                    <a:lstStyle/>
                    <a:p>
                      <a:pPr algn="ctr" fontAlgn="b"/>
                      <a:r>
                        <a:rPr lang="en-ZA" sz="1200" b="1" u="none" strike="noStrike" dirty="0">
                          <a:effectLst/>
                        </a:rPr>
                        <a:t>23</a:t>
                      </a:r>
                      <a:endParaRPr lang="en-ZA" sz="1200" b="1" i="0" u="none" strike="noStrike" dirty="0">
                        <a:solidFill>
                          <a:srgbClr val="000000"/>
                        </a:solidFill>
                        <a:effectLst/>
                        <a:latin typeface="Calibri"/>
                      </a:endParaRPr>
                    </a:p>
                  </a:txBody>
                  <a:tcPr marL="9525" marR="9525" marT="9525" marB="0" anchor="b"/>
                </a:tc>
                <a:tc>
                  <a:txBody>
                    <a:bodyPr/>
                    <a:lstStyle/>
                    <a:p>
                      <a:pPr algn="ctr" fontAlgn="b"/>
                      <a:r>
                        <a:rPr lang="en-ZA" sz="1200" b="1" u="none" strike="noStrike" dirty="0">
                          <a:effectLst/>
                        </a:rPr>
                        <a:t>1.31</a:t>
                      </a:r>
                      <a:endParaRPr lang="en-ZA" sz="1200" b="1" i="0" u="none" strike="noStrike" dirty="0">
                        <a:solidFill>
                          <a:srgbClr val="000000"/>
                        </a:solidFill>
                        <a:effectLst/>
                        <a:latin typeface="Calibri"/>
                      </a:endParaRPr>
                    </a:p>
                  </a:txBody>
                  <a:tcPr marL="9525" marR="9525" marT="9525" marB="0" anchor="b"/>
                </a:tc>
              </a:tr>
              <a:tr h="235148">
                <a:tc>
                  <a:txBody>
                    <a:bodyPr/>
                    <a:lstStyle/>
                    <a:p>
                      <a:pPr algn="ctr" fontAlgn="b"/>
                      <a:r>
                        <a:rPr lang="en-ZA" sz="1200" b="1" u="none" strike="noStrike" dirty="0">
                          <a:effectLst/>
                        </a:rPr>
                        <a:t>25</a:t>
                      </a:r>
                      <a:endParaRPr lang="en-ZA" sz="1200" b="1" i="0" u="none" strike="noStrike" dirty="0">
                        <a:solidFill>
                          <a:srgbClr val="000000"/>
                        </a:solidFill>
                        <a:effectLst/>
                        <a:latin typeface="Calibri"/>
                      </a:endParaRPr>
                    </a:p>
                  </a:txBody>
                  <a:tcPr marL="9525" marR="9525" marT="9525" marB="0" anchor="b"/>
                </a:tc>
                <a:tc>
                  <a:txBody>
                    <a:bodyPr/>
                    <a:lstStyle/>
                    <a:p>
                      <a:pPr algn="ctr" fontAlgn="b"/>
                      <a:r>
                        <a:rPr lang="en-ZA" sz="1200" b="1" u="none" strike="noStrike" dirty="0">
                          <a:effectLst/>
                        </a:rPr>
                        <a:t>1.38</a:t>
                      </a:r>
                      <a:endParaRPr lang="en-ZA" sz="1200" b="1"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3771846682"/>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12</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393397" y="1408113"/>
                <a:ext cx="8283059" cy="50450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a:t>
                </a:r>
                <a:r>
                  <a:rPr lang="en-US" sz="1600" b="1" kern="0" dirty="0" err="1" smtClean="0"/>
                  <a:t>Precalculations</a:t>
                </a:r>
                <a:r>
                  <a:rPr lang="en-US" sz="1600" b="1" kern="0" dirty="0" smtClean="0"/>
                  <a:t>: Thickness</a:t>
                </a:r>
              </a:p>
              <a:p>
                <a:pPr algn="just" eaLnBrk="1" hangingPunct="1"/>
                <a:r>
                  <a:rPr lang="en-ZA" sz="1600" kern="0" dirty="0" smtClean="0"/>
                  <a:t>The maximum reduction in the thickness for the shell is about 23 mm before the code is violated. This would give the shell a minimum thickness of:</a:t>
                </a:r>
              </a:p>
              <a:p>
                <a:pPr marL="0" indent="0" algn="just" eaLnBrk="1" hangingPunct="1">
                  <a:lnSpc>
                    <a:spcPct val="150000"/>
                  </a:lnSpc>
                  <a:buNone/>
                </a:pPr>
                <a14:m>
                  <m:oMathPara xmlns:m="http://schemas.openxmlformats.org/officeDocument/2006/math">
                    <m:oMathParaPr>
                      <m:jc m:val="centerGroup"/>
                    </m:oMathParaPr>
                    <m:oMath xmlns:m="http://schemas.openxmlformats.org/officeDocument/2006/math">
                      <m:sSub>
                        <m:sSubPr>
                          <m:ctrlPr>
                            <a:rPr lang="en-US" sz="1600" i="1" kern="0" smtClean="0">
                              <a:latin typeface="Cambria Math"/>
                            </a:rPr>
                          </m:ctrlPr>
                        </m:sSubPr>
                        <m:e>
                          <m:r>
                            <a:rPr lang="en-ZA" sz="1600" b="0" i="1" kern="0" smtClean="0">
                              <a:latin typeface="Cambria Math"/>
                            </a:rPr>
                            <m:t>𝑒</m:t>
                          </m:r>
                        </m:e>
                        <m:sub>
                          <m:r>
                            <a:rPr lang="en-ZA" sz="1600" b="0" i="1" kern="0" smtClean="0">
                              <a:latin typeface="Cambria Math"/>
                            </a:rPr>
                            <m:t>𝑎𝑠</m:t>
                          </m:r>
                        </m:sub>
                      </m:sSub>
                      <m:r>
                        <a:rPr lang="en-ZA" sz="1600" b="0" i="1" kern="0" smtClean="0">
                          <a:latin typeface="Cambria Math"/>
                        </a:rPr>
                        <m:t>=42 </m:t>
                      </m:r>
                      <m:r>
                        <m:rPr>
                          <m:sty m:val="p"/>
                        </m:rPr>
                        <a:rPr lang="en-ZA" sz="1600" b="0" i="0" kern="0" smtClean="0">
                          <a:latin typeface="Cambria Math"/>
                        </a:rPr>
                        <m:t>mm</m:t>
                      </m:r>
                    </m:oMath>
                  </m:oMathPara>
                </a14:m>
                <a:endParaRPr lang="en-US" sz="1600" kern="0" dirty="0" smtClean="0"/>
              </a:p>
              <a:p>
                <a:pPr algn="just" eaLnBrk="1" hangingPunct="1"/>
                <a:r>
                  <a:rPr lang="en-US" sz="1600" b="1" kern="0" dirty="0" smtClean="0"/>
                  <a:t>Pipe section (branch):</a:t>
                </a:r>
                <a:r>
                  <a:rPr lang="en-US" sz="1600" kern="0" dirty="0" smtClean="0"/>
                  <a:t> According to code ES 13480-3 (clause 6.1), the minimum thickness of a straight pipe under internal pressure can be calculated by:</a:t>
                </a:r>
              </a:p>
              <a:p>
                <a:pPr marL="0" indent="0" algn="just" eaLnBrk="1" hangingPunct="1">
                  <a:lnSpc>
                    <a:spcPct val="150000"/>
                  </a:lnSpc>
                  <a:buNone/>
                </a:pPr>
                <a14:m>
                  <m:oMathPara xmlns:m="http://schemas.openxmlformats.org/officeDocument/2006/math">
                    <m:oMathParaPr>
                      <m:jc m:val="centerGroup"/>
                    </m:oMathParaPr>
                    <m:oMath xmlns:m="http://schemas.openxmlformats.org/officeDocument/2006/math">
                      <m:sSub>
                        <m:sSubPr>
                          <m:ctrlPr>
                            <a:rPr lang="en-US" sz="1600" i="1" kern="0" smtClean="0">
                              <a:latin typeface="Cambria Math"/>
                            </a:rPr>
                          </m:ctrlPr>
                        </m:sSubPr>
                        <m:e>
                          <m:r>
                            <a:rPr lang="en-ZA" sz="1600" b="0" i="1" kern="0" smtClean="0">
                              <a:latin typeface="Cambria Math"/>
                            </a:rPr>
                            <m:t>𝑒</m:t>
                          </m:r>
                        </m:e>
                        <m:sub>
                          <m:r>
                            <a:rPr lang="en-ZA" sz="1600" b="0" i="1" kern="0" smtClean="0">
                              <a:latin typeface="Cambria Math"/>
                            </a:rPr>
                            <m:t>𝑏𝑠</m:t>
                          </m:r>
                        </m:sub>
                      </m:sSub>
                      <m:r>
                        <a:rPr lang="en-ZA" sz="1600" b="0" i="1" kern="0" smtClean="0">
                          <a:latin typeface="Cambria Math"/>
                        </a:rPr>
                        <m:t>=</m:t>
                      </m:r>
                      <m:f>
                        <m:fPr>
                          <m:ctrlPr>
                            <a:rPr lang="en-ZA" sz="1600" i="1" kern="0" smtClean="0">
                              <a:latin typeface="Cambria Math"/>
                            </a:rPr>
                          </m:ctrlPr>
                        </m:fPr>
                        <m:num>
                          <m:sSub>
                            <m:sSubPr>
                              <m:ctrlPr>
                                <a:rPr lang="en-ZA" sz="1600" i="1" kern="0" smtClean="0">
                                  <a:latin typeface="Cambria Math"/>
                                </a:rPr>
                              </m:ctrlPr>
                            </m:sSubPr>
                            <m:e>
                              <m:r>
                                <a:rPr lang="en-ZA" sz="1600" b="0" i="1" kern="0" smtClean="0">
                                  <a:latin typeface="Cambria Math"/>
                                </a:rPr>
                                <m:t>𝑝</m:t>
                              </m:r>
                            </m:e>
                            <m:sub>
                              <m:r>
                                <a:rPr lang="en-ZA" sz="1600" b="0" i="1" kern="0" smtClean="0">
                                  <a:latin typeface="Cambria Math"/>
                                </a:rPr>
                                <m:t>𝑐</m:t>
                              </m:r>
                            </m:sub>
                          </m:sSub>
                          <m:sSub>
                            <m:sSubPr>
                              <m:ctrlPr>
                                <a:rPr lang="en-ZA" sz="1600" i="1" kern="0" smtClean="0">
                                  <a:latin typeface="Cambria Math"/>
                                </a:rPr>
                              </m:ctrlPr>
                            </m:sSubPr>
                            <m:e>
                              <m:r>
                                <a:rPr lang="en-ZA" sz="1600" b="0" i="1" kern="0" smtClean="0">
                                  <a:latin typeface="Cambria Math"/>
                                </a:rPr>
                                <m:t>𝐷</m:t>
                              </m:r>
                            </m:e>
                            <m:sub>
                              <m:r>
                                <a:rPr lang="en-ZA" sz="1600" b="0" i="1" kern="0" smtClean="0">
                                  <a:latin typeface="Cambria Math"/>
                                </a:rPr>
                                <m:t>𝑏𝑜</m:t>
                              </m:r>
                            </m:sub>
                          </m:sSub>
                        </m:num>
                        <m:den>
                          <m:r>
                            <a:rPr lang="en-ZA" sz="1600" b="0" i="1" kern="0" smtClean="0">
                              <a:latin typeface="Cambria Math"/>
                            </a:rPr>
                            <m:t>2</m:t>
                          </m:r>
                          <m:r>
                            <a:rPr lang="en-ZA" sz="1600" b="0" i="1" kern="0" smtClean="0">
                              <a:latin typeface="Cambria Math"/>
                            </a:rPr>
                            <m:t>𝑓𝑧</m:t>
                          </m:r>
                          <m:r>
                            <a:rPr lang="en-ZA" sz="1600" b="0" i="1" kern="0" smtClean="0">
                              <a:latin typeface="Cambria Math"/>
                            </a:rPr>
                            <m:t>+</m:t>
                          </m:r>
                          <m:sSub>
                            <m:sSubPr>
                              <m:ctrlPr>
                                <a:rPr lang="en-ZA" sz="1600" i="1" kern="0" smtClean="0">
                                  <a:latin typeface="Cambria Math"/>
                                </a:rPr>
                              </m:ctrlPr>
                            </m:sSubPr>
                            <m:e>
                              <m:r>
                                <a:rPr lang="en-ZA" sz="1600" b="0" i="1" kern="0" smtClean="0">
                                  <a:latin typeface="Cambria Math"/>
                                </a:rPr>
                                <m:t>𝑝</m:t>
                              </m:r>
                            </m:e>
                            <m:sub>
                              <m:r>
                                <a:rPr lang="en-ZA" sz="1600" b="0" i="1" kern="0" smtClean="0">
                                  <a:latin typeface="Cambria Math"/>
                                </a:rPr>
                                <m:t>𝑐</m:t>
                              </m:r>
                            </m:sub>
                          </m:sSub>
                        </m:den>
                      </m:f>
                    </m:oMath>
                  </m:oMathPara>
                </a14:m>
                <a:endParaRPr lang="en-US" sz="1600" kern="0" dirty="0" smtClean="0"/>
              </a:p>
              <a:p>
                <a:pPr marL="0" indent="0" algn="just" eaLnBrk="1" hangingPunct="1">
                  <a:lnSpc>
                    <a:spcPct val="150000"/>
                  </a:lnSpc>
                  <a:buNone/>
                </a:pPr>
                <a14:m>
                  <m:oMathPara xmlns:m="http://schemas.openxmlformats.org/officeDocument/2006/math">
                    <m:oMathParaPr>
                      <m:jc m:val="centerGroup"/>
                    </m:oMathParaPr>
                    <m:oMath xmlns:m="http://schemas.openxmlformats.org/officeDocument/2006/math">
                      <m:sSub>
                        <m:sSubPr>
                          <m:ctrlPr>
                            <a:rPr lang="en-US" sz="1600" i="1" kern="0">
                              <a:latin typeface="Cambria Math"/>
                            </a:rPr>
                          </m:ctrlPr>
                        </m:sSubPr>
                        <m:e>
                          <m:r>
                            <a:rPr lang="en-ZA" sz="1600" b="0" i="1" kern="0">
                              <a:latin typeface="Cambria Math"/>
                            </a:rPr>
                            <m:t>𝑒</m:t>
                          </m:r>
                        </m:e>
                        <m:sub>
                          <m:r>
                            <a:rPr lang="en-ZA" sz="1600" b="0" i="1" kern="0">
                              <a:latin typeface="Cambria Math"/>
                            </a:rPr>
                            <m:t>𝑏𝑠</m:t>
                          </m:r>
                        </m:sub>
                      </m:sSub>
                      <m:r>
                        <a:rPr lang="en-ZA" sz="1600" b="0" i="1" kern="0">
                          <a:latin typeface="Cambria Math"/>
                        </a:rPr>
                        <m:t>=</m:t>
                      </m:r>
                      <m:f>
                        <m:fPr>
                          <m:ctrlPr>
                            <a:rPr lang="en-ZA" sz="1600" i="1" kern="0">
                              <a:latin typeface="Cambria Math"/>
                            </a:rPr>
                          </m:ctrlPr>
                        </m:fPr>
                        <m:num>
                          <m:r>
                            <a:rPr lang="en-ZA" sz="1600" b="0" i="1" kern="0" smtClean="0">
                              <a:latin typeface="Cambria Math"/>
                            </a:rPr>
                            <m:t>19.5</m:t>
                          </m:r>
                          <m:r>
                            <a:rPr lang="en-ZA" sz="1600" b="0" i="1" kern="0" smtClean="0">
                              <a:latin typeface="Cambria Math"/>
                              <a:ea typeface="Cambria Math"/>
                            </a:rPr>
                            <m:t>×</m:t>
                          </m:r>
                          <m:r>
                            <a:rPr lang="en-ZA" sz="1600" b="0" i="1" kern="0" smtClean="0">
                              <a:latin typeface="Cambria Math"/>
                            </a:rPr>
                            <m:t>315</m:t>
                          </m:r>
                        </m:num>
                        <m:den>
                          <m:r>
                            <a:rPr lang="en-ZA" sz="1600" b="0" i="1" kern="0">
                              <a:latin typeface="Cambria Math"/>
                            </a:rPr>
                            <m:t>2</m:t>
                          </m:r>
                          <m:r>
                            <a:rPr lang="en-ZA" sz="1600" b="0" i="1" kern="0" smtClean="0">
                              <a:latin typeface="Cambria Math"/>
                              <a:ea typeface="Cambria Math"/>
                            </a:rPr>
                            <m:t>×</m:t>
                          </m:r>
                          <m:r>
                            <a:rPr lang="en-ZA" sz="1600" b="0" i="1" kern="0" smtClean="0">
                              <a:latin typeface="Cambria Math"/>
                            </a:rPr>
                            <m:t>103.3</m:t>
                          </m:r>
                          <m:r>
                            <a:rPr lang="en-ZA" sz="1600" b="0" i="1" kern="0" smtClean="0">
                              <a:latin typeface="Cambria Math"/>
                              <a:ea typeface="Cambria Math"/>
                            </a:rPr>
                            <m:t>×</m:t>
                          </m:r>
                          <m:r>
                            <a:rPr lang="en-ZA" sz="1600" b="0" i="1" kern="0" smtClean="0">
                              <a:latin typeface="Cambria Math"/>
                            </a:rPr>
                            <m:t>1</m:t>
                          </m:r>
                          <m:r>
                            <a:rPr lang="en-ZA" sz="1600" b="0" i="1" kern="0">
                              <a:latin typeface="Cambria Math"/>
                            </a:rPr>
                            <m:t>+</m:t>
                          </m:r>
                          <m:r>
                            <a:rPr lang="en-ZA" sz="1600" b="0" i="1" kern="0" smtClean="0">
                              <a:latin typeface="Cambria Math"/>
                            </a:rPr>
                            <m:t>19.5</m:t>
                          </m:r>
                        </m:den>
                      </m:f>
                    </m:oMath>
                  </m:oMathPara>
                </a14:m>
                <a:endParaRPr lang="en-US" sz="1600" kern="0" dirty="0" smtClean="0"/>
              </a:p>
              <a:p>
                <a:pPr marL="0" indent="0" algn="just" eaLnBrk="1" hangingPunct="1">
                  <a:lnSpc>
                    <a:spcPct val="150000"/>
                  </a:lnSpc>
                  <a:buNone/>
                </a:pPr>
                <a14:m>
                  <m:oMathPara xmlns:m="http://schemas.openxmlformats.org/officeDocument/2006/math">
                    <m:oMathParaPr>
                      <m:jc m:val="centerGroup"/>
                    </m:oMathParaPr>
                    <m:oMath xmlns:m="http://schemas.openxmlformats.org/officeDocument/2006/math">
                      <m:sSub>
                        <m:sSubPr>
                          <m:ctrlPr>
                            <a:rPr lang="en-US" sz="1600" i="1" kern="0">
                              <a:latin typeface="Cambria Math"/>
                            </a:rPr>
                          </m:ctrlPr>
                        </m:sSubPr>
                        <m:e>
                          <m:r>
                            <a:rPr lang="en-ZA" sz="1600" i="1" kern="0">
                              <a:latin typeface="Cambria Math"/>
                            </a:rPr>
                            <m:t>𝑒</m:t>
                          </m:r>
                        </m:e>
                        <m:sub>
                          <m:r>
                            <a:rPr lang="en-ZA" sz="1600" i="1" kern="0">
                              <a:latin typeface="Cambria Math"/>
                            </a:rPr>
                            <m:t>𝑏𝑠</m:t>
                          </m:r>
                        </m:sub>
                      </m:sSub>
                      <m:r>
                        <a:rPr lang="en-ZA" sz="1600" b="0" i="1" kern="0" smtClean="0">
                          <a:latin typeface="Cambria Math"/>
                        </a:rPr>
                        <m:t>=27.1 </m:t>
                      </m:r>
                      <m:r>
                        <m:rPr>
                          <m:nor/>
                        </m:rPr>
                        <a:rPr lang="en-ZA" sz="1600" b="0" i="0" kern="0" smtClean="0">
                          <a:latin typeface="Cambria Math"/>
                        </a:rPr>
                        <m:t>mm</m:t>
                      </m:r>
                    </m:oMath>
                  </m:oMathPara>
                </a14:m>
                <a:endParaRPr lang="en-US" sz="1600" kern="0" dirty="0" smtClean="0"/>
              </a:p>
              <a:p>
                <a:pPr algn="just" eaLnBrk="1" hangingPunct="1"/>
                <a:r>
                  <a:rPr lang="en-US" sz="1600" kern="0" dirty="0" smtClean="0"/>
                  <a:t>This imply that up to 55mm – 27.1mm = 27.9mm could be removed/excavated from the branch.</a:t>
                </a:r>
              </a:p>
              <a:p>
                <a:pPr algn="just" eaLnBrk="1" hangingPunct="1"/>
                <a:r>
                  <a:rPr lang="en-US" sz="1600" kern="0" dirty="0" smtClean="0"/>
                  <a:t>It must be stressed that this is a very conservative way of evaluating the problem, since the thickness of the entire component is reduced, not just locally.</a:t>
                </a:r>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393397" y="1408113"/>
                <a:ext cx="8283059" cy="5045075"/>
              </a:xfrm>
              <a:prstGeom prst="rect">
                <a:avLst/>
              </a:prstGeom>
              <a:blipFill rotWithShape="1">
                <a:blip r:embed="rId2"/>
                <a:stretch>
                  <a:fillRect l="-442" t="-845" r="-442" b="-507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ZA">
                    <a:noFill/>
                  </a:rPr>
                  <a:t> </a:t>
                </a:r>
              </a:p>
            </p:txBody>
          </p:sp>
        </mc:Fallback>
      </mc:AlternateContent>
    </p:spTree>
    <p:extLst>
      <p:ext uri="{BB962C8B-B14F-4D97-AF65-F5344CB8AC3E}">
        <p14:creationId xmlns:p14="http://schemas.microsoft.com/office/powerpoint/2010/main" val="1034151538"/>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13</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249381" y="1408113"/>
                <a:ext cx="7779003" cy="50450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a:t>
                </a:r>
                <a:r>
                  <a:rPr lang="en-US" sz="1600" b="1" kern="0" dirty="0" err="1" smtClean="0"/>
                  <a:t>Precalculations</a:t>
                </a:r>
                <a:r>
                  <a:rPr lang="en-US" sz="1600" b="1" kern="0" dirty="0" smtClean="0"/>
                  <a:t>: Thickness</a:t>
                </a:r>
              </a:p>
              <a:p>
                <a:pPr algn="just" eaLnBrk="1" hangingPunct="1"/>
                <a:r>
                  <a:rPr lang="en-ZA" sz="1800" kern="0" dirty="0" smtClean="0"/>
                  <a:t>To illustrate the effect an excavation (shown in red on the header in the next slide) like this have on the component’s global stress-handling ability, clause 8.4.3 of standard ES 13480-3 is applied. This clause states that the following condition must be met with regards to the component’s cross sectional area:</a:t>
                </a:r>
              </a:p>
              <a:p>
                <a:pPr marL="0" indent="0" algn="just" eaLnBrk="1" hangingPunct="1">
                  <a:lnSpc>
                    <a:spcPct val="110000"/>
                  </a:lnSpc>
                  <a:spcAft>
                    <a:spcPts val="1200"/>
                  </a:spcAft>
                  <a:buNone/>
                </a:pPr>
                <a14:m>
                  <m:oMathPara xmlns:m="http://schemas.openxmlformats.org/officeDocument/2006/math">
                    <m:oMathParaPr>
                      <m:jc m:val="centerGroup"/>
                    </m:oMathParaPr>
                    <m:oMath xmlns:m="http://schemas.openxmlformats.org/officeDocument/2006/math">
                      <m:d>
                        <m:dPr>
                          <m:ctrlPr>
                            <a:rPr lang="en-US" sz="1400" i="1" kern="0">
                              <a:latin typeface="Cambria Math"/>
                            </a:rPr>
                          </m:ctrlPr>
                        </m:dPr>
                        <m:e>
                          <m:sSub>
                            <m:sSubPr>
                              <m:ctrlPr>
                                <a:rPr lang="en-US" sz="1400" i="1" kern="0">
                                  <a:latin typeface="Cambria Math"/>
                                </a:rPr>
                              </m:ctrlPr>
                            </m:sSubPr>
                            <m:e>
                              <m:r>
                                <a:rPr lang="en-ZA" sz="1400" i="1" kern="0">
                                  <a:latin typeface="Cambria Math"/>
                                </a:rPr>
                                <m:t>𝑓</m:t>
                              </m:r>
                            </m:e>
                            <m:sub>
                              <m:r>
                                <a:rPr lang="en-ZA" sz="1400" i="1" kern="0">
                                  <a:latin typeface="Cambria Math"/>
                                </a:rPr>
                                <m:t>𝑏</m:t>
                              </m:r>
                            </m:sub>
                          </m:sSub>
                          <m:r>
                            <a:rPr lang="en-ZA" sz="1400" i="1" kern="0">
                              <a:latin typeface="Cambria Math"/>
                            </a:rPr>
                            <m:t>−</m:t>
                          </m:r>
                          <m:f>
                            <m:fPr>
                              <m:ctrlPr>
                                <a:rPr lang="en-ZA" sz="1400" i="1" kern="0">
                                  <a:latin typeface="Cambria Math"/>
                                </a:rPr>
                              </m:ctrlPr>
                            </m:fPr>
                            <m:num>
                              <m:sSub>
                                <m:sSubPr>
                                  <m:ctrlPr>
                                    <a:rPr lang="en-ZA" sz="1400" i="1" kern="0">
                                      <a:latin typeface="Cambria Math"/>
                                    </a:rPr>
                                  </m:ctrlPr>
                                </m:sSubPr>
                                <m:e>
                                  <m:r>
                                    <a:rPr lang="en-ZA" sz="1400" i="1" kern="0">
                                      <a:latin typeface="Cambria Math"/>
                                    </a:rPr>
                                    <m:t>𝑝</m:t>
                                  </m:r>
                                </m:e>
                                <m:sub>
                                  <m:r>
                                    <a:rPr lang="en-ZA" sz="1400" i="1" kern="0">
                                      <a:latin typeface="Cambria Math"/>
                                    </a:rPr>
                                    <m:t>𝑐</m:t>
                                  </m:r>
                                </m:sub>
                              </m:sSub>
                            </m:num>
                            <m:den>
                              <m:r>
                                <a:rPr lang="en-ZA" sz="1400" i="1" kern="0">
                                  <a:latin typeface="Cambria Math"/>
                                </a:rPr>
                                <m:t>2</m:t>
                              </m:r>
                            </m:den>
                          </m:f>
                        </m:e>
                      </m:d>
                      <m:sSub>
                        <m:sSubPr>
                          <m:ctrlPr>
                            <a:rPr lang="en-US" sz="1400" i="1" kern="0">
                              <a:latin typeface="Cambria Math"/>
                            </a:rPr>
                          </m:ctrlPr>
                        </m:sSubPr>
                        <m:e>
                          <m:r>
                            <a:rPr lang="en-ZA" sz="1400" i="1" kern="0">
                              <a:latin typeface="Cambria Math"/>
                            </a:rPr>
                            <m:t>𝐴</m:t>
                          </m:r>
                        </m:e>
                        <m:sub>
                          <m:r>
                            <a:rPr lang="en-ZA" sz="1400" i="1" kern="0">
                              <a:latin typeface="Cambria Math"/>
                            </a:rPr>
                            <m:t>𝑓𝑏</m:t>
                          </m:r>
                        </m:sub>
                      </m:sSub>
                      <m:r>
                        <a:rPr lang="en-ZA" sz="1400" i="1" kern="0">
                          <a:latin typeface="Cambria Math"/>
                        </a:rPr>
                        <m:t>+</m:t>
                      </m:r>
                      <m:d>
                        <m:dPr>
                          <m:ctrlPr>
                            <a:rPr lang="en-US" sz="1400" i="1" kern="0">
                              <a:latin typeface="Cambria Math"/>
                            </a:rPr>
                          </m:ctrlPr>
                        </m:dPr>
                        <m:e>
                          <m:sSub>
                            <m:sSubPr>
                              <m:ctrlPr>
                                <a:rPr lang="en-US" sz="1400" i="1" kern="0">
                                  <a:latin typeface="Cambria Math"/>
                                </a:rPr>
                              </m:ctrlPr>
                            </m:sSubPr>
                            <m:e>
                              <m:r>
                                <a:rPr lang="en-ZA" sz="1400" i="1" kern="0">
                                  <a:latin typeface="Cambria Math"/>
                                </a:rPr>
                                <m:t>𝑓</m:t>
                              </m:r>
                            </m:e>
                            <m:sub>
                              <m:r>
                                <a:rPr lang="en-ZA" sz="1400" i="1" kern="0">
                                  <a:latin typeface="Cambria Math"/>
                                </a:rPr>
                                <m:t>𝑠</m:t>
                              </m:r>
                            </m:sub>
                          </m:sSub>
                          <m:r>
                            <a:rPr lang="en-ZA" sz="1400" i="1" kern="0">
                              <a:latin typeface="Cambria Math"/>
                            </a:rPr>
                            <m:t>−</m:t>
                          </m:r>
                          <m:f>
                            <m:fPr>
                              <m:ctrlPr>
                                <a:rPr lang="en-ZA" sz="1400" i="1" kern="0">
                                  <a:latin typeface="Cambria Math"/>
                                </a:rPr>
                              </m:ctrlPr>
                            </m:fPr>
                            <m:num>
                              <m:sSub>
                                <m:sSubPr>
                                  <m:ctrlPr>
                                    <a:rPr lang="en-ZA" sz="1400" i="1" kern="0">
                                      <a:latin typeface="Cambria Math"/>
                                    </a:rPr>
                                  </m:ctrlPr>
                                </m:sSubPr>
                                <m:e>
                                  <m:r>
                                    <a:rPr lang="en-ZA" sz="1400" i="1" kern="0">
                                      <a:latin typeface="Cambria Math"/>
                                    </a:rPr>
                                    <m:t>𝑝</m:t>
                                  </m:r>
                                </m:e>
                                <m:sub>
                                  <m:r>
                                    <a:rPr lang="en-ZA" sz="1400" i="1" kern="0">
                                      <a:latin typeface="Cambria Math"/>
                                    </a:rPr>
                                    <m:t>𝑐</m:t>
                                  </m:r>
                                </m:sub>
                              </m:sSub>
                            </m:num>
                            <m:den>
                              <m:r>
                                <a:rPr lang="en-ZA" sz="1400" i="1" kern="0">
                                  <a:latin typeface="Cambria Math"/>
                                </a:rPr>
                                <m:t>2</m:t>
                              </m:r>
                            </m:den>
                          </m:f>
                        </m:e>
                      </m:d>
                      <m:sSub>
                        <m:sSubPr>
                          <m:ctrlPr>
                            <a:rPr lang="en-US" sz="1400" i="1" kern="0">
                              <a:latin typeface="Cambria Math"/>
                            </a:rPr>
                          </m:ctrlPr>
                        </m:sSubPr>
                        <m:e>
                          <m:r>
                            <a:rPr lang="en-ZA" sz="1400" i="1" kern="0">
                              <a:latin typeface="Cambria Math"/>
                            </a:rPr>
                            <m:t>𝐴</m:t>
                          </m:r>
                        </m:e>
                        <m:sub>
                          <m:r>
                            <a:rPr lang="en-ZA" sz="1400" i="1" kern="0">
                              <a:latin typeface="Cambria Math"/>
                            </a:rPr>
                            <m:t>𝑓𝑠</m:t>
                          </m:r>
                        </m:sub>
                      </m:sSub>
                      <m:r>
                        <a:rPr lang="en-US" sz="1400" i="1" kern="0">
                          <a:latin typeface="Cambria Math"/>
                          <a:ea typeface="Cambria Math"/>
                        </a:rPr>
                        <m:t>≥</m:t>
                      </m:r>
                      <m:sSub>
                        <m:sSubPr>
                          <m:ctrlPr>
                            <a:rPr lang="en-US" sz="1400" i="1" kern="0">
                              <a:latin typeface="Cambria Math"/>
                              <a:ea typeface="Cambria Math"/>
                            </a:rPr>
                          </m:ctrlPr>
                        </m:sSubPr>
                        <m:e>
                          <m:r>
                            <a:rPr lang="en-ZA" sz="1400" i="1" kern="0">
                              <a:latin typeface="Cambria Math"/>
                              <a:ea typeface="Cambria Math"/>
                            </a:rPr>
                            <m:t>𝑝</m:t>
                          </m:r>
                        </m:e>
                        <m:sub>
                          <m:r>
                            <a:rPr lang="en-ZA" sz="1400" i="1" kern="0">
                              <a:latin typeface="Cambria Math"/>
                              <a:ea typeface="Cambria Math"/>
                            </a:rPr>
                            <m:t>𝑐</m:t>
                          </m:r>
                        </m:sub>
                      </m:sSub>
                      <m:sSub>
                        <m:sSubPr>
                          <m:ctrlPr>
                            <a:rPr lang="en-US" sz="1400" i="1" kern="0">
                              <a:latin typeface="Cambria Math"/>
                              <a:ea typeface="Cambria Math"/>
                            </a:rPr>
                          </m:ctrlPr>
                        </m:sSubPr>
                        <m:e>
                          <m:r>
                            <a:rPr lang="en-ZA" sz="1400" i="1" kern="0">
                              <a:latin typeface="Cambria Math"/>
                              <a:ea typeface="Cambria Math"/>
                            </a:rPr>
                            <m:t>𝐴</m:t>
                          </m:r>
                        </m:e>
                        <m:sub>
                          <m:r>
                            <a:rPr lang="en-ZA" sz="1400" i="1" kern="0">
                              <a:latin typeface="Cambria Math"/>
                              <a:ea typeface="Cambria Math"/>
                            </a:rPr>
                            <m:t>𝑝</m:t>
                          </m:r>
                        </m:sub>
                      </m:sSub>
                    </m:oMath>
                  </m:oMathPara>
                </a14:m>
                <a:endParaRPr lang="en-ZA" sz="1400" kern="0" dirty="0" smtClean="0"/>
              </a:p>
              <a:p>
                <a:pPr marL="0" indent="0" algn="just" eaLnBrk="1" hangingPunct="1">
                  <a:lnSpc>
                    <a:spcPct val="100000"/>
                  </a:lnSpc>
                  <a:buNone/>
                </a:pPr>
                <a14:m>
                  <m:oMathPara xmlns:m="http://schemas.openxmlformats.org/officeDocument/2006/math">
                    <m:oMathParaPr>
                      <m:jc m:val="centerGroup"/>
                    </m:oMathParaPr>
                    <m:oMath xmlns:m="http://schemas.openxmlformats.org/officeDocument/2006/math">
                      <m:d>
                        <m:dPr>
                          <m:ctrlPr>
                            <a:rPr lang="en-US" sz="1400" i="1" kern="0">
                              <a:latin typeface="Cambria Math"/>
                            </a:rPr>
                          </m:ctrlPr>
                        </m:dPr>
                        <m:e>
                          <m:r>
                            <a:rPr lang="en-ZA" sz="1400" i="1" kern="0">
                              <a:latin typeface="Cambria Math"/>
                            </a:rPr>
                            <m:t>103.3−</m:t>
                          </m:r>
                          <m:f>
                            <m:fPr>
                              <m:ctrlPr>
                                <a:rPr lang="en-ZA" sz="1400" i="1" kern="0">
                                  <a:latin typeface="Cambria Math"/>
                                </a:rPr>
                              </m:ctrlPr>
                            </m:fPr>
                            <m:num>
                              <m:r>
                                <a:rPr lang="en-ZA" sz="1400" i="1" kern="0">
                                  <a:latin typeface="Cambria Math"/>
                                </a:rPr>
                                <m:t>19.5</m:t>
                              </m:r>
                            </m:num>
                            <m:den>
                              <m:r>
                                <a:rPr lang="en-ZA" sz="1400" i="1" kern="0">
                                  <a:latin typeface="Cambria Math"/>
                                </a:rPr>
                                <m:t>2</m:t>
                              </m:r>
                            </m:den>
                          </m:f>
                        </m:e>
                      </m:d>
                      <m:d>
                        <m:dPr>
                          <m:ctrlPr>
                            <a:rPr lang="en-US" sz="1400" i="1" kern="0">
                              <a:latin typeface="Cambria Math"/>
                            </a:rPr>
                          </m:ctrlPr>
                        </m:dPr>
                        <m:e>
                          <m:r>
                            <a:rPr lang="en-ZA" sz="1400" i="1" kern="0">
                              <a:latin typeface="Cambria Math"/>
                            </a:rPr>
                            <m:t>2</m:t>
                          </m:r>
                          <m:r>
                            <a:rPr lang="en-ZA" sz="1400" i="1" kern="0">
                              <a:latin typeface="Cambria Math"/>
                              <a:ea typeface="Cambria Math"/>
                            </a:rPr>
                            <m:t>×</m:t>
                          </m:r>
                          <m:r>
                            <a:rPr lang="en-ZA" sz="1400" i="1" kern="0">
                              <a:latin typeface="Cambria Math"/>
                            </a:rPr>
                            <m:t>197</m:t>
                          </m:r>
                          <m:r>
                            <a:rPr lang="en-ZA" sz="1400" i="1" kern="0">
                              <a:latin typeface="Cambria Math"/>
                              <a:ea typeface="Cambria Math"/>
                            </a:rPr>
                            <m:t>×55</m:t>
                          </m:r>
                        </m:e>
                      </m:d>
                      <m:r>
                        <a:rPr lang="en-ZA" sz="1400" i="1" kern="0">
                          <a:latin typeface="Cambria Math"/>
                        </a:rPr>
                        <m:t>+</m:t>
                      </m:r>
                      <m:d>
                        <m:dPr>
                          <m:ctrlPr>
                            <a:rPr lang="en-US" sz="1400" i="1" kern="0">
                              <a:latin typeface="Cambria Math"/>
                            </a:rPr>
                          </m:ctrlPr>
                        </m:dPr>
                        <m:e>
                          <m:r>
                            <a:rPr lang="en-ZA" sz="1400" i="1" kern="0">
                              <a:latin typeface="Cambria Math"/>
                            </a:rPr>
                            <m:t>103.3−</m:t>
                          </m:r>
                          <m:f>
                            <m:fPr>
                              <m:ctrlPr>
                                <a:rPr lang="en-ZA" sz="1400" i="1" kern="0">
                                  <a:latin typeface="Cambria Math"/>
                                </a:rPr>
                              </m:ctrlPr>
                            </m:fPr>
                            <m:num>
                              <m:r>
                                <a:rPr lang="en-ZA" sz="1400" i="1" kern="0">
                                  <a:latin typeface="Cambria Math"/>
                                </a:rPr>
                                <m:t>19.5</m:t>
                              </m:r>
                            </m:num>
                            <m:den>
                              <m:r>
                                <a:rPr lang="en-ZA" sz="1400" i="1" kern="0">
                                  <a:latin typeface="Cambria Math"/>
                                </a:rPr>
                                <m:t>2</m:t>
                              </m:r>
                            </m:den>
                          </m:f>
                        </m:e>
                      </m:d>
                      <m:d>
                        <m:dPr>
                          <m:ctrlPr>
                            <a:rPr lang="en-ZA" sz="1400" i="1" kern="0">
                              <a:latin typeface="Cambria Math"/>
                            </a:rPr>
                          </m:ctrlPr>
                        </m:dPr>
                        <m:e>
                          <m:f>
                            <m:fPr>
                              <m:type m:val="skw"/>
                              <m:ctrlPr>
                                <a:rPr lang="en-ZA" sz="1400" i="1" kern="0">
                                  <a:latin typeface="Cambria Math"/>
                                </a:rPr>
                              </m:ctrlPr>
                            </m:fPr>
                            <m:num>
                              <m:r>
                                <a:rPr lang="en-ZA" sz="1400" i="1" kern="0">
                                  <a:latin typeface="Cambria Math"/>
                                </a:rPr>
                                <m:t>110</m:t>
                              </m:r>
                            </m:num>
                            <m:den>
                              <m:r>
                                <a:rPr lang="en-ZA" sz="1400" i="1" kern="0">
                                  <a:latin typeface="Cambria Math"/>
                                </a:rPr>
                                <m:t>360</m:t>
                              </m:r>
                            </m:den>
                          </m:f>
                          <m:r>
                            <a:rPr lang="en-ZA" sz="1400" i="1" kern="0">
                              <a:latin typeface="Cambria Math"/>
                              <a:ea typeface="Cambria Math"/>
                            </a:rPr>
                            <m:t>∙</m:t>
                          </m:r>
                          <m:r>
                            <a:rPr lang="en-ZA" sz="1400" i="1" kern="0">
                              <a:latin typeface="Cambria Math"/>
                              <a:ea typeface="Cambria Math"/>
                            </a:rPr>
                            <m:t>𝜋</m:t>
                          </m:r>
                          <m:sSup>
                            <m:sSupPr>
                              <m:ctrlPr>
                                <a:rPr lang="en-ZA" sz="1400" i="1" kern="0">
                                  <a:latin typeface="Cambria Math"/>
                                  <a:ea typeface="Cambria Math"/>
                                </a:rPr>
                              </m:ctrlPr>
                            </m:sSupPr>
                            <m:e>
                              <m:r>
                                <a:rPr lang="en-ZA" sz="1400" i="1" kern="0">
                                  <a:latin typeface="Cambria Math"/>
                                  <a:ea typeface="Cambria Math"/>
                                </a:rPr>
                                <m:t>∙275</m:t>
                              </m:r>
                            </m:e>
                            <m:sup>
                              <m:r>
                                <a:rPr lang="en-ZA" sz="1400" i="1" kern="0">
                                  <a:latin typeface="Cambria Math"/>
                                  <a:ea typeface="Cambria Math"/>
                                </a:rPr>
                                <m:t>2</m:t>
                              </m:r>
                            </m:sup>
                          </m:sSup>
                          <m:r>
                            <a:rPr lang="en-ZA" sz="1400" i="1" kern="0">
                              <a:latin typeface="Cambria Math"/>
                              <a:ea typeface="Cambria Math"/>
                            </a:rPr>
                            <m:t>−</m:t>
                          </m:r>
                          <m:f>
                            <m:fPr>
                              <m:type m:val="skw"/>
                              <m:ctrlPr>
                                <a:rPr lang="en-ZA" sz="1400" i="1" kern="0">
                                  <a:latin typeface="Cambria Math"/>
                                </a:rPr>
                              </m:ctrlPr>
                            </m:fPr>
                            <m:num>
                              <m:r>
                                <a:rPr lang="en-ZA" sz="1400" i="1" kern="0">
                                  <a:latin typeface="Cambria Math"/>
                                </a:rPr>
                                <m:t>110</m:t>
                              </m:r>
                            </m:num>
                            <m:den>
                              <m:r>
                                <a:rPr lang="en-ZA" sz="1400" i="1" kern="0">
                                  <a:latin typeface="Cambria Math"/>
                                </a:rPr>
                                <m:t>360</m:t>
                              </m:r>
                            </m:den>
                          </m:f>
                          <m:r>
                            <a:rPr lang="en-ZA" sz="1400" i="1" kern="0">
                              <a:latin typeface="Cambria Math"/>
                              <a:ea typeface="Cambria Math"/>
                            </a:rPr>
                            <m:t>∙</m:t>
                          </m:r>
                          <m:r>
                            <a:rPr lang="en-ZA" sz="1400" i="1" kern="0">
                              <a:latin typeface="Cambria Math"/>
                              <a:ea typeface="Cambria Math"/>
                            </a:rPr>
                            <m:t>𝜋</m:t>
                          </m:r>
                          <m:sSup>
                            <m:sSupPr>
                              <m:ctrlPr>
                                <a:rPr lang="en-ZA" sz="1400" i="1" kern="0">
                                  <a:latin typeface="Cambria Math"/>
                                  <a:ea typeface="Cambria Math"/>
                                </a:rPr>
                              </m:ctrlPr>
                            </m:sSupPr>
                            <m:e>
                              <m:r>
                                <a:rPr lang="en-ZA" sz="1400" i="1" kern="0">
                                  <a:latin typeface="Cambria Math"/>
                                  <a:ea typeface="Cambria Math"/>
                                </a:rPr>
                                <m:t>∙210</m:t>
                              </m:r>
                            </m:e>
                            <m:sup>
                              <m:r>
                                <a:rPr lang="en-ZA" sz="1400" i="1" kern="0">
                                  <a:latin typeface="Cambria Math"/>
                                  <a:ea typeface="Cambria Math"/>
                                </a:rPr>
                                <m:t>2</m:t>
                              </m:r>
                            </m:sup>
                          </m:sSup>
                        </m:e>
                      </m:d>
                      <m:r>
                        <a:rPr lang="en-US" sz="1400" i="1" kern="0">
                          <a:latin typeface="Cambria Math"/>
                          <a:ea typeface="Cambria Math"/>
                        </a:rPr>
                        <m:t>≥</m:t>
                      </m:r>
                      <m:sSub>
                        <m:sSubPr>
                          <m:ctrlPr>
                            <a:rPr lang="en-US" sz="1400" i="1" kern="0">
                              <a:latin typeface="Cambria Math"/>
                              <a:ea typeface="Cambria Math"/>
                            </a:rPr>
                          </m:ctrlPr>
                        </m:sSubPr>
                        <m:e>
                          <m:r>
                            <a:rPr lang="en-ZA" sz="1400" i="1" kern="0">
                              <a:latin typeface="Cambria Math"/>
                              <a:ea typeface="Cambria Math"/>
                            </a:rPr>
                            <m:t>𝑝</m:t>
                          </m:r>
                        </m:e>
                        <m:sub>
                          <m:r>
                            <a:rPr lang="en-ZA" sz="1400" i="1" kern="0">
                              <a:latin typeface="Cambria Math"/>
                              <a:ea typeface="Cambria Math"/>
                            </a:rPr>
                            <m:t>𝑐</m:t>
                          </m:r>
                        </m:sub>
                      </m:sSub>
                      <m:sSub>
                        <m:sSubPr>
                          <m:ctrlPr>
                            <a:rPr lang="en-US" sz="1400" i="1" kern="0">
                              <a:latin typeface="Cambria Math"/>
                              <a:ea typeface="Cambria Math"/>
                            </a:rPr>
                          </m:ctrlPr>
                        </m:sSubPr>
                        <m:e>
                          <m:r>
                            <a:rPr lang="en-ZA" sz="1400" i="1" kern="0">
                              <a:latin typeface="Cambria Math"/>
                              <a:ea typeface="Cambria Math"/>
                            </a:rPr>
                            <m:t>𝐴</m:t>
                          </m:r>
                        </m:e>
                        <m:sub>
                          <m:r>
                            <a:rPr lang="en-ZA" sz="1400" i="1" kern="0">
                              <a:latin typeface="Cambria Math"/>
                              <a:ea typeface="Cambria Math"/>
                            </a:rPr>
                            <m:t>𝑝</m:t>
                          </m:r>
                        </m:sub>
                      </m:sSub>
                    </m:oMath>
                  </m:oMathPara>
                </a14:m>
                <a:endParaRPr lang="en-US" sz="1600" kern="0" dirty="0"/>
              </a:p>
              <a:p>
                <a:pPr marL="0" indent="0" algn="just" eaLnBrk="1" hangingPunct="1">
                  <a:lnSpc>
                    <a:spcPct val="100000"/>
                  </a:lnSpc>
                  <a:buNone/>
                </a:pPr>
                <a14:m>
                  <m:oMathPara xmlns:m="http://schemas.openxmlformats.org/officeDocument/2006/math">
                    <m:oMathParaPr>
                      <m:jc m:val="centerGroup"/>
                    </m:oMathParaPr>
                    <m:oMath xmlns:m="http://schemas.openxmlformats.org/officeDocument/2006/math">
                      <m:r>
                        <a:rPr lang="en-ZA" sz="1600" i="1" kern="0">
                          <a:latin typeface="Cambria Math"/>
                          <a:ea typeface="Cambria Math"/>
                        </a:rPr>
                        <m:t>4 858 222</m:t>
                      </m:r>
                      <m:r>
                        <a:rPr lang="en-US" sz="1600" i="1" kern="0">
                          <a:latin typeface="Cambria Math"/>
                          <a:ea typeface="Cambria Math"/>
                        </a:rPr>
                        <m:t>≥</m:t>
                      </m:r>
                      <m:sSub>
                        <m:sSubPr>
                          <m:ctrlPr>
                            <a:rPr lang="en-US" sz="1600" i="1" kern="0">
                              <a:latin typeface="Cambria Math"/>
                              <a:ea typeface="Cambria Math"/>
                            </a:rPr>
                          </m:ctrlPr>
                        </m:sSubPr>
                        <m:e>
                          <m:r>
                            <a:rPr lang="en-ZA" sz="1600" i="1" kern="0">
                              <a:latin typeface="Cambria Math"/>
                              <a:ea typeface="Cambria Math"/>
                            </a:rPr>
                            <m:t>𝑝</m:t>
                          </m:r>
                        </m:e>
                        <m:sub>
                          <m:r>
                            <a:rPr lang="en-ZA" sz="1600" i="1" kern="0">
                              <a:latin typeface="Cambria Math"/>
                              <a:ea typeface="Cambria Math"/>
                            </a:rPr>
                            <m:t>𝑐</m:t>
                          </m:r>
                        </m:sub>
                      </m:sSub>
                      <m:sSub>
                        <m:sSubPr>
                          <m:ctrlPr>
                            <a:rPr lang="en-US" sz="1600" i="1" kern="0">
                              <a:latin typeface="Cambria Math"/>
                              <a:ea typeface="Cambria Math"/>
                            </a:rPr>
                          </m:ctrlPr>
                        </m:sSubPr>
                        <m:e>
                          <m:r>
                            <a:rPr lang="en-ZA" sz="1600" i="1" kern="0">
                              <a:latin typeface="Cambria Math"/>
                              <a:ea typeface="Cambria Math"/>
                            </a:rPr>
                            <m:t>𝐴</m:t>
                          </m:r>
                        </m:e>
                        <m:sub>
                          <m:r>
                            <a:rPr lang="en-ZA" sz="1600" i="1" kern="0">
                              <a:latin typeface="Cambria Math"/>
                              <a:ea typeface="Cambria Math"/>
                            </a:rPr>
                            <m:t>𝑝</m:t>
                          </m:r>
                        </m:sub>
                      </m:sSub>
                    </m:oMath>
                  </m:oMathPara>
                </a14:m>
                <a:endParaRPr lang="en-US" sz="1800" kern="0" dirty="0"/>
              </a:p>
              <a:p>
                <a:pPr algn="just" eaLnBrk="1" hangingPunct="1">
                  <a:lnSpc>
                    <a:spcPct val="100000"/>
                  </a:lnSpc>
                  <a:spcBef>
                    <a:spcPts val="1800"/>
                  </a:spcBef>
                </a:pPr>
                <a:r>
                  <a:rPr lang="en-US" sz="1800" kern="0" dirty="0"/>
                  <a:t>And the </a:t>
                </a:r>
                <a:r>
                  <a:rPr lang="en-US" sz="1800" kern="0" dirty="0" smtClean="0"/>
                  <a:t>right-hand term </a:t>
                </a:r>
                <a14:m>
                  <m:oMath xmlns:m="http://schemas.openxmlformats.org/officeDocument/2006/math">
                    <m:sSub>
                      <m:sSubPr>
                        <m:ctrlPr>
                          <a:rPr lang="en-US" sz="1800" i="1" kern="0">
                            <a:latin typeface="Cambria Math"/>
                            <a:ea typeface="Cambria Math"/>
                          </a:rPr>
                        </m:ctrlPr>
                      </m:sSubPr>
                      <m:e>
                        <m:r>
                          <a:rPr lang="en-ZA" sz="1800" i="1" kern="0">
                            <a:latin typeface="Cambria Math"/>
                            <a:ea typeface="Cambria Math"/>
                          </a:rPr>
                          <m:t>𝑝</m:t>
                        </m:r>
                      </m:e>
                      <m:sub>
                        <m:r>
                          <a:rPr lang="en-ZA" sz="1800" i="1" kern="0">
                            <a:latin typeface="Cambria Math"/>
                            <a:ea typeface="Cambria Math"/>
                          </a:rPr>
                          <m:t>𝑐</m:t>
                        </m:r>
                      </m:sub>
                    </m:sSub>
                    <m:sSub>
                      <m:sSubPr>
                        <m:ctrlPr>
                          <a:rPr lang="en-US" sz="1800" i="1" kern="0">
                            <a:latin typeface="Cambria Math"/>
                            <a:ea typeface="Cambria Math"/>
                          </a:rPr>
                        </m:ctrlPr>
                      </m:sSubPr>
                      <m:e>
                        <m:r>
                          <a:rPr lang="en-ZA" sz="1800" i="1" kern="0">
                            <a:latin typeface="Cambria Math"/>
                            <a:ea typeface="Cambria Math"/>
                          </a:rPr>
                          <m:t>𝐴</m:t>
                        </m:r>
                      </m:e>
                      <m:sub>
                        <m:r>
                          <a:rPr lang="en-ZA" sz="1800" i="1" kern="0">
                            <a:latin typeface="Cambria Math"/>
                            <a:ea typeface="Cambria Math"/>
                          </a:rPr>
                          <m:t>𝑝</m:t>
                        </m:r>
                      </m:sub>
                    </m:sSub>
                  </m:oMath>
                </a14:m>
                <a:r>
                  <a:rPr lang="en-US" sz="1800" kern="0" dirty="0"/>
                  <a:t> is:</a:t>
                </a:r>
              </a:p>
              <a:p>
                <a:pPr marL="0" indent="0" algn="just" eaLnBrk="1" hangingPunct="1">
                  <a:lnSpc>
                    <a:spcPct val="100000"/>
                  </a:lnSpc>
                  <a:buNone/>
                </a:pPr>
                <a14:m>
                  <m:oMathPara xmlns:m="http://schemas.openxmlformats.org/officeDocument/2006/math">
                    <m:oMathParaPr>
                      <m:jc m:val="centerGroup"/>
                    </m:oMathParaPr>
                    <m:oMath xmlns:m="http://schemas.openxmlformats.org/officeDocument/2006/math">
                      <m:sSub>
                        <m:sSubPr>
                          <m:ctrlPr>
                            <a:rPr lang="en-US" sz="1600" i="1" kern="0">
                              <a:latin typeface="Cambria Math"/>
                              <a:ea typeface="Cambria Math"/>
                            </a:rPr>
                          </m:ctrlPr>
                        </m:sSubPr>
                        <m:e>
                          <m:r>
                            <a:rPr lang="en-ZA" sz="1600" i="1" kern="0">
                              <a:latin typeface="Cambria Math"/>
                              <a:ea typeface="Cambria Math"/>
                            </a:rPr>
                            <m:t>𝑝</m:t>
                          </m:r>
                        </m:e>
                        <m:sub>
                          <m:r>
                            <a:rPr lang="en-ZA" sz="1600" i="1" kern="0">
                              <a:latin typeface="Cambria Math"/>
                              <a:ea typeface="Cambria Math"/>
                            </a:rPr>
                            <m:t>𝑐</m:t>
                          </m:r>
                        </m:sub>
                      </m:sSub>
                      <m:sSub>
                        <m:sSubPr>
                          <m:ctrlPr>
                            <a:rPr lang="en-US" sz="1600" i="1" kern="0">
                              <a:latin typeface="Cambria Math"/>
                              <a:ea typeface="Cambria Math"/>
                            </a:rPr>
                          </m:ctrlPr>
                        </m:sSubPr>
                        <m:e>
                          <m:r>
                            <a:rPr lang="en-ZA" sz="1600" i="1" kern="0">
                              <a:latin typeface="Cambria Math"/>
                              <a:ea typeface="Cambria Math"/>
                            </a:rPr>
                            <m:t>𝐴</m:t>
                          </m:r>
                        </m:e>
                        <m:sub>
                          <m:r>
                            <a:rPr lang="en-ZA" sz="1600" i="1" kern="0">
                              <a:latin typeface="Cambria Math"/>
                              <a:ea typeface="Cambria Math"/>
                            </a:rPr>
                            <m:t>𝑝</m:t>
                          </m:r>
                        </m:sub>
                      </m:sSub>
                      <m:r>
                        <a:rPr lang="en-ZA" sz="1600" i="1" kern="0">
                          <a:latin typeface="Cambria Math"/>
                          <a:ea typeface="Cambria Math"/>
                        </a:rPr>
                        <m:t>=19.5×</m:t>
                      </m:r>
                      <m:d>
                        <m:dPr>
                          <m:ctrlPr>
                            <a:rPr lang="en-ZA" sz="1600" i="1" kern="0">
                              <a:latin typeface="Cambria Math"/>
                              <a:ea typeface="Cambria Math"/>
                            </a:rPr>
                          </m:ctrlPr>
                        </m:dPr>
                        <m:e>
                          <m:f>
                            <m:fPr>
                              <m:type m:val="skw"/>
                              <m:ctrlPr>
                                <a:rPr lang="en-ZA" sz="1600" i="1" kern="0">
                                  <a:latin typeface="Cambria Math"/>
                                </a:rPr>
                              </m:ctrlPr>
                            </m:fPr>
                            <m:num>
                              <m:r>
                                <a:rPr lang="en-ZA" sz="1600" i="1" kern="0">
                                  <a:latin typeface="Cambria Math"/>
                                </a:rPr>
                                <m:t>110</m:t>
                              </m:r>
                            </m:num>
                            <m:den>
                              <m:r>
                                <a:rPr lang="en-ZA" sz="1600" i="1" kern="0">
                                  <a:latin typeface="Cambria Math"/>
                                </a:rPr>
                                <m:t>360</m:t>
                              </m:r>
                            </m:den>
                          </m:f>
                          <m:r>
                            <a:rPr lang="en-ZA" sz="1600" i="1" kern="0">
                              <a:latin typeface="Cambria Math"/>
                              <a:ea typeface="Cambria Math"/>
                            </a:rPr>
                            <m:t>∙</m:t>
                          </m:r>
                          <m:r>
                            <a:rPr lang="en-ZA" sz="1600" i="1" kern="0">
                              <a:latin typeface="Cambria Math"/>
                              <a:ea typeface="Cambria Math"/>
                            </a:rPr>
                            <m:t>𝜋</m:t>
                          </m:r>
                          <m:sSup>
                            <m:sSupPr>
                              <m:ctrlPr>
                                <a:rPr lang="en-ZA" sz="1600" i="1" kern="0">
                                  <a:latin typeface="Cambria Math"/>
                                  <a:ea typeface="Cambria Math"/>
                                </a:rPr>
                              </m:ctrlPr>
                            </m:sSupPr>
                            <m:e>
                              <m:r>
                                <a:rPr lang="en-ZA" sz="1600" i="1" kern="0">
                                  <a:latin typeface="Cambria Math"/>
                                  <a:ea typeface="Cambria Math"/>
                                </a:rPr>
                                <m:t>∙210</m:t>
                              </m:r>
                            </m:e>
                            <m:sup>
                              <m:r>
                                <a:rPr lang="en-ZA" sz="1600" i="1" kern="0">
                                  <a:latin typeface="Cambria Math"/>
                                  <a:ea typeface="Cambria Math"/>
                                </a:rPr>
                                <m:t>2</m:t>
                              </m:r>
                            </m:sup>
                          </m:sSup>
                          <m:r>
                            <a:rPr lang="en-ZA" sz="1600" i="1" kern="0">
                              <a:latin typeface="Cambria Math"/>
                              <a:ea typeface="Cambria Math"/>
                            </a:rPr>
                            <m:t>+2(197×102.5)</m:t>
                          </m:r>
                        </m:e>
                      </m:d>
                    </m:oMath>
                  </m:oMathPara>
                </a14:m>
                <a:endParaRPr lang="en-US" sz="1600" kern="0" dirty="0"/>
              </a:p>
              <a:p>
                <a:pPr marL="0" indent="0" algn="just" eaLnBrk="1" hangingPunct="1">
                  <a:lnSpc>
                    <a:spcPct val="100000"/>
                  </a:lnSpc>
                  <a:buNone/>
                </a:pPr>
                <a14:m>
                  <m:oMathPara xmlns:m="http://schemas.openxmlformats.org/officeDocument/2006/math">
                    <m:oMathParaPr>
                      <m:jc m:val="centerGroup"/>
                    </m:oMathParaPr>
                    <m:oMath xmlns:m="http://schemas.openxmlformats.org/officeDocument/2006/math">
                      <m:sSub>
                        <m:sSubPr>
                          <m:ctrlPr>
                            <a:rPr lang="en-US" sz="1600" i="1" kern="0">
                              <a:latin typeface="Cambria Math"/>
                              <a:ea typeface="Cambria Math"/>
                            </a:rPr>
                          </m:ctrlPr>
                        </m:sSubPr>
                        <m:e>
                          <m:r>
                            <a:rPr lang="en-ZA" sz="1600" i="1" kern="0">
                              <a:latin typeface="Cambria Math"/>
                              <a:ea typeface="Cambria Math"/>
                            </a:rPr>
                            <m:t>𝑝</m:t>
                          </m:r>
                        </m:e>
                        <m:sub>
                          <m:r>
                            <a:rPr lang="en-ZA" sz="1600" i="1" kern="0">
                              <a:latin typeface="Cambria Math"/>
                              <a:ea typeface="Cambria Math"/>
                            </a:rPr>
                            <m:t>𝑐</m:t>
                          </m:r>
                        </m:sub>
                      </m:sSub>
                      <m:sSub>
                        <m:sSubPr>
                          <m:ctrlPr>
                            <a:rPr lang="en-US" sz="1600" i="1" kern="0">
                              <a:latin typeface="Cambria Math"/>
                              <a:ea typeface="Cambria Math"/>
                            </a:rPr>
                          </m:ctrlPr>
                        </m:sSubPr>
                        <m:e>
                          <m:r>
                            <a:rPr lang="en-ZA" sz="1600" i="1" kern="0">
                              <a:latin typeface="Cambria Math"/>
                              <a:ea typeface="Cambria Math"/>
                            </a:rPr>
                            <m:t>𝐴</m:t>
                          </m:r>
                        </m:e>
                        <m:sub>
                          <m:r>
                            <a:rPr lang="en-ZA" sz="1600" i="1" kern="0">
                              <a:latin typeface="Cambria Math"/>
                              <a:ea typeface="Cambria Math"/>
                            </a:rPr>
                            <m:t>𝑝</m:t>
                          </m:r>
                        </m:sub>
                      </m:sSub>
                      <m:r>
                        <a:rPr lang="en-ZA" sz="1600" i="1" kern="0">
                          <a:latin typeface="Cambria Math"/>
                          <a:ea typeface="Cambria Math"/>
                        </a:rPr>
                        <m:t>=1 613 000</m:t>
                      </m:r>
                    </m:oMath>
                  </m:oMathPara>
                </a14:m>
                <a:endParaRPr lang="en-ZA" sz="1600" kern="0" dirty="0">
                  <a:ea typeface="Cambria Math"/>
                </a:endParaRPr>
              </a:p>
              <a:p>
                <a:pPr algn="just" eaLnBrk="1" hangingPunct="1">
                  <a:lnSpc>
                    <a:spcPct val="100000"/>
                  </a:lnSpc>
                </a:pPr>
                <a:r>
                  <a:rPr lang="en-US" sz="1800" kern="0" dirty="0"/>
                  <a:t>This shows that the condition is </a:t>
                </a:r>
                <a:r>
                  <a:rPr lang="en-US" sz="1800" kern="0" dirty="0" smtClean="0"/>
                  <a:t>satisfied (before excavation) and consequently designed properly.</a:t>
                </a:r>
                <a:endParaRPr lang="en-ZA" sz="1600" kern="0" dirty="0" smtClean="0"/>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249381" y="1408113"/>
                <a:ext cx="7779003" cy="5045075"/>
              </a:xfrm>
              <a:prstGeom prst="rect">
                <a:avLst/>
              </a:prstGeom>
              <a:blipFill rotWithShape="1">
                <a:blip r:embed="rId2"/>
                <a:stretch>
                  <a:fillRect l="-549" t="-845" r="-627" b="-193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ZA">
                    <a:noFill/>
                  </a:rPr>
                  <a:t> </a:t>
                </a:r>
              </a:p>
            </p:txBody>
          </p:sp>
        </mc:Fallback>
      </mc:AlternateContent>
    </p:spTree>
    <p:extLst>
      <p:ext uri="{BB962C8B-B14F-4D97-AF65-F5344CB8AC3E}">
        <p14:creationId xmlns:p14="http://schemas.microsoft.com/office/powerpoint/2010/main" val="1481922316"/>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2856" y="3573016"/>
            <a:ext cx="3354191" cy="2595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14</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0" name="Rectangle 3"/>
          <p:cNvSpPr txBox="1">
            <a:spLocks noChangeArrowheads="1"/>
          </p:cNvSpPr>
          <p:nvPr/>
        </p:nvSpPr>
        <p:spPr bwMode="auto">
          <a:xfrm>
            <a:off x="393397" y="1408113"/>
            <a:ext cx="8139043" cy="504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a:t>
            </a:r>
            <a:r>
              <a:rPr lang="en-US" sz="1600" b="1" kern="0" dirty="0" err="1" smtClean="0"/>
              <a:t>Precalculations</a:t>
            </a:r>
            <a:r>
              <a:rPr lang="en-US" sz="1600" b="1" kern="0" dirty="0" smtClean="0"/>
              <a:t>: Thickness</a:t>
            </a:r>
          </a:p>
          <a:p>
            <a:pPr algn="just" eaLnBrk="1" hangingPunct="1"/>
            <a:r>
              <a:rPr lang="en-ZA" sz="1600" kern="0" dirty="0" smtClean="0"/>
              <a:t>To show how little effect an excavation (shown in red) like this actually have on the component’s global stress-handling ability, the left-side and right side terms of the condition given on the previous slide are shown in the table below. According to the code the left-side term must always be larger than the right-side term, and in the table below it can be seen that even a large excavation doesn’t compromise the condition. But excavations also cause localised stresses </a:t>
            </a:r>
            <a:r>
              <a:rPr lang="en-ZA" sz="1600" kern="0" dirty="0"/>
              <a:t>w</a:t>
            </a:r>
            <a:r>
              <a:rPr lang="en-ZA" sz="1600" kern="0" dirty="0" smtClean="0"/>
              <a:t>hich the code can’t always take into account, and this will be shown in the FEM analysis.</a:t>
            </a:r>
          </a:p>
          <a:p>
            <a:pPr marL="0" indent="0" algn="just" eaLnBrk="1" hangingPunct="1">
              <a:lnSpc>
                <a:spcPct val="110000"/>
              </a:lnSpc>
              <a:buNone/>
            </a:pPr>
            <a:endParaRPr lang="en-ZA" sz="1600" kern="0" dirty="0" smtClean="0"/>
          </a:p>
          <a:p>
            <a:pPr marL="0" indent="0" algn="just" eaLnBrk="1" hangingPunct="1">
              <a:buNone/>
            </a:pPr>
            <a:endParaRPr lang="en-US" sz="1600" kern="0" dirty="0" smtClean="0"/>
          </a:p>
        </p:txBody>
      </p:sp>
      <p:graphicFrame>
        <p:nvGraphicFramePr>
          <p:cNvPr id="2" name="Table 1"/>
          <p:cNvGraphicFramePr>
            <a:graphicFrameLocks noGrp="1"/>
          </p:cNvGraphicFramePr>
          <p:nvPr>
            <p:extLst>
              <p:ext uri="{D42A27DB-BD31-4B8C-83A1-F6EECF244321}">
                <p14:modId xmlns:p14="http://schemas.microsoft.com/office/powerpoint/2010/main" val="3454814782"/>
              </p:ext>
            </p:extLst>
          </p:nvPr>
        </p:nvGraphicFramePr>
        <p:xfrm>
          <a:off x="827584" y="4025566"/>
          <a:ext cx="4515273" cy="2071041"/>
        </p:xfrm>
        <a:graphic>
          <a:graphicData uri="http://schemas.openxmlformats.org/drawingml/2006/table">
            <a:tbl>
              <a:tblPr firstRow="1" bandRow="1">
                <a:tableStyleId>{5C22544A-7EE6-4342-B048-85BDC9FD1C3A}</a:tableStyleId>
              </a:tblPr>
              <a:tblGrid>
                <a:gridCol w="1938208"/>
                <a:gridCol w="1178087"/>
                <a:gridCol w="1398978"/>
              </a:tblGrid>
              <a:tr h="631041">
                <a:tc>
                  <a:txBody>
                    <a:bodyPr/>
                    <a:lstStyle/>
                    <a:p>
                      <a:pPr algn="ctr"/>
                      <a:r>
                        <a:rPr lang="en-ZA" sz="1600" dirty="0" smtClean="0"/>
                        <a:t>Excavation Depth [mm]</a:t>
                      </a:r>
                      <a:endParaRPr lang="en-ZA" sz="1600" dirty="0"/>
                    </a:p>
                  </a:txBody>
                  <a:tcPr anchor="ctr"/>
                </a:tc>
                <a:tc>
                  <a:txBody>
                    <a:bodyPr/>
                    <a:lstStyle/>
                    <a:p>
                      <a:pPr algn="ctr"/>
                      <a:r>
                        <a:rPr lang="en-ZA" sz="1600" dirty="0" smtClean="0"/>
                        <a:t>Left-Side Term</a:t>
                      </a:r>
                      <a:endParaRPr lang="en-ZA" sz="16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ZA" sz="1600" dirty="0" smtClean="0"/>
                        <a:t>Right-Side Term</a:t>
                      </a:r>
                    </a:p>
                  </a:txBody>
                  <a:tcPr anchor="ctr"/>
                </a:tc>
              </a:tr>
              <a:tr h="288000">
                <a:tc>
                  <a:txBody>
                    <a:bodyPr/>
                    <a:lstStyle/>
                    <a:p>
                      <a:pPr algn="ctr" fontAlgn="b"/>
                      <a:r>
                        <a:rPr lang="en-ZA" sz="1200" b="1" i="0" u="none" strike="noStrike" dirty="0">
                          <a:solidFill>
                            <a:schemeClr val="tx1"/>
                          </a:solidFill>
                          <a:effectLst/>
                          <a:latin typeface="Arial" panose="020B0604020202020204" pitchFamily="34" charset="0"/>
                          <a:cs typeface="Arial" panose="020B0604020202020204" pitchFamily="34" charset="0"/>
                        </a:rPr>
                        <a:t>5</a:t>
                      </a:r>
                    </a:p>
                  </a:txBody>
                  <a:tcPr marL="9525" marR="9525" marT="9525" marB="0" anchor="ctr"/>
                </a:tc>
                <a:tc>
                  <a:txBody>
                    <a:bodyPr/>
                    <a:lstStyle/>
                    <a:p>
                      <a:pPr algn="ctr" fontAlgn="b"/>
                      <a:r>
                        <a:rPr lang="en-ZA" sz="1200" b="1" i="0" u="none" strike="noStrike" dirty="0" smtClean="0">
                          <a:solidFill>
                            <a:schemeClr val="tx1"/>
                          </a:solidFill>
                          <a:effectLst/>
                          <a:latin typeface="Arial" panose="020B0604020202020204" pitchFamily="34" charset="0"/>
                          <a:cs typeface="Arial" panose="020B0604020202020204" pitchFamily="34" charset="0"/>
                        </a:rPr>
                        <a:t>4 854 549</a:t>
                      </a:r>
                      <a:endParaRPr lang="en-ZA" sz="12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ZA" sz="1200" b="1" i="0" u="none" strike="noStrike" dirty="0" smtClean="0">
                          <a:solidFill>
                            <a:schemeClr val="tx1"/>
                          </a:solidFill>
                          <a:effectLst/>
                          <a:latin typeface="Arial" panose="020B0604020202020204" pitchFamily="34" charset="0"/>
                          <a:cs typeface="Arial" panose="020B0604020202020204" pitchFamily="34" charset="0"/>
                        </a:rPr>
                        <a:t>1 613 000</a:t>
                      </a:r>
                      <a:endParaRPr lang="en-ZA" sz="12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tc>
              </a:tr>
              <a:tr h="288000">
                <a:tc>
                  <a:txBody>
                    <a:bodyPr/>
                    <a:lstStyle/>
                    <a:p>
                      <a:pPr algn="ctr" fontAlgn="b"/>
                      <a:r>
                        <a:rPr lang="en-ZA" sz="1200" b="1" i="0" u="none" strike="noStrike" dirty="0">
                          <a:solidFill>
                            <a:schemeClr val="tx1"/>
                          </a:solidFill>
                          <a:effectLst/>
                          <a:latin typeface="Arial" panose="020B0604020202020204" pitchFamily="34" charset="0"/>
                          <a:cs typeface="Arial" panose="020B0604020202020204" pitchFamily="34" charset="0"/>
                        </a:rPr>
                        <a:t>10</a:t>
                      </a:r>
                    </a:p>
                  </a:txBody>
                  <a:tcPr marL="9525" marR="9525" marT="9525" marB="0" anchor="ctr"/>
                </a:tc>
                <a:tc>
                  <a:txBody>
                    <a:bodyPr/>
                    <a:lstStyle/>
                    <a:p>
                      <a:pPr algn="ctr" fontAlgn="b"/>
                      <a:r>
                        <a:rPr lang="en-ZA" sz="1200" b="1" i="0" u="none" strike="noStrike" dirty="0" smtClean="0">
                          <a:solidFill>
                            <a:schemeClr val="tx1"/>
                          </a:solidFill>
                          <a:effectLst/>
                          <a:latin typeface="Arial" panose="020B0604020202020204" pitchFamily="34" charset="0"/>
                          <a:cs typeface="Arial" panose="020B0604020202020204" pitchFamily="34" charset="0"/>
                        </a:rPr>
                        <a:t>4 843 528</a:t>
                      </a:r>
                      <a:endParaRPr lang="en-ZA" sz="12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ZA" sz="1200" b="1" i="0" u="none" strike="noStrike" dirty="0" smtClean="0">
                          <a:solidFill>
                            <a:schemeClr val="tx1"/>
                          </a:solidFill>
                          <a:effectLst/>
                          <a:latin typeface="Arial" panose="020B0604020202020204" pitchFamily="34" charset="0"/>
                          <a:cs typeface="Arial" panose="020B0604020202020204" pitchFamily="34" charset="0"/>
                        </a:rPr>
                        <a:t>1 613 000</a:t>
                      </a:r>
                      <a:endParaRPr lang="en-ZA" sz="12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tc>
              </a:tr>
              <a:tr h="288000">
                <a:tc>
                  <a:txBody>
                    <a:bodyPr/>
                    <a:lstStyle/>
                    <a:p>
                      <a:pPr algn="ctr" fontAlgn="b"/>
                      <a:r>
                        <a:rPr lang="en-ZA" sz="1200" b="1" i="0" u="none" strike="noStrike" dirty="0">
                          <a:solidFill>
                            <a:schemeClr val="tx1"/>
                          </a:solidFill>
                          <a:effectLst/>
                          <a:latin typeface="Arial" panose="020B0604020202020204" pitchFamily="34" charset="0"/>
                          <a:cs typeface="Arial" panose="020B0604020202020204" pitchFamily="34" charset="0"/>
                        </a:rPr>
                        <a:t>20</a:t>
                      </a:r>
                    </a:p>
                  </a:txBody>
                  <a:tcPr marL="9525" marR="9525" marT="9525" marB="0" anchor="ctr"/>
                </a:tc>
                <a:tc>
                  <a:txBody>
                    <a:bodyPr/>
                    <a:lstStyle/>
                    <a:p>
                      <a:pPr algn="ctr" fontAlgn="b"/>
                      <a:r>
                        <a:rPr lang="en-ZA" sz="1200" b="1" i="0" u="none" strike="noStrike" dirty="0" smtClean="0">
                          <a:solidFill>
                            <a:schemeClr val="tx1"/>
                          </a:solidFill>
                          <a:effectLst/>
                          <a:latin typeface="Arial" panose="020B0604020202020204" pitchFamily="34" charset="0"/>
                          <a:cs typeface="Arial" panose="020B0604020202020204" pitchFamily="34" charset="0"/>
                        </a:rPr>
                        <a:t>4 799 443</a:t>
                      </a:r>
                      <a:endParaRPr lang="en-ZA" sz="12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ZA" sz="1200" b="1" i="0" u="none" strike="noStrike" dirty="0" smtClean="0">
                          <a:solidFill>
                            <a:schemeClr val="tx1"/>
                          </a:solidFill>
                          <a:effectLst/>
                          <a:latin typeface="Arial" panose="020B0604020202020204" pitchFamily="34" charset="0"/>
                          <a:cs typeface="Arial" panose="020B0604020202020204" pitchFamily="34" charset="0"/>
                        </a:rPr>
                        <a:t>1 613 000</a:t>
                      </a:r>
                      <a:endParaRPr lang="en-ZA" sz="12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tc>
              </a:tr>
              <a:tr h="288000">
                <a:tc>
                  <a:txBody>
                    <a:bodyPr/>
                    <a:lstStyle/>
                    <a:p>
                      <a:pPr algn="ctr" fontAlgn="b"/>
                      <a:r>
                        <a:rPr lang="en-ZA" sz="1200" b="1" i="0" u="none" strike="noStrike" dirty="0">
                          <a:solidFill>
                            <a:schemeClr val="tx1"/>
                          </a:solidFill>
                          <a:effectLst/>
                          <a:latin typeface="Arial" panose="020B0604020202020204" pitchFamily="34" charset="0"/>
                          <a:cs typeface="Arial" panose="020B0604020202020204" pitchFamily="34" charset="0"/>
                        </a:rPr>
                        <a:t>30</a:t>
                      </a:r>
                    </a:p>
                  </a:txBody>
                  <a:tcPr marL="9525" marR="9525" marT="9525" marB="0" anchor="ctr"/>
                </a:tc>
                <a:tc>
                  <a:txBody>
                    <a:bodyPr/>
                    <a:lstStyle/>
                    <a:p>
                      <a:pPr algn="ctr" fontAlgn="b"/>
                      <a:r>
                        <a:rPr lang="en-ZA" sz="1200" b="1" i="0" u="none" strike="noStrike" dirty="0" smtClean="0">
                          <a:solidFill>
                            <a:schemeClr val="tx1"/>
                          </a:solidFill>
                          <a:effectLst/>
                          <a:latin typeface="Arial" panose="020B0604020202020204" pitchFamily="34" charset="0"/>
                          <a:cs typeface="Arial" panose="020B0604020202020204" pitchFamily="34" charset="0"/>
                        </a:rPr>
                        <a:t>4 725 969</a:t>
                      </a:r>
                      <a:endParaRPr lang="en-ZA" sz="12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ZA" sz="1200" b="1" i="0" u="none" strike="noStrike" dirty="0" smtClean="0">
                          <a:solidFill>
                            <a:schemeClr val="tx1"/>
                          </a:solidFill>
                          <a:effectLst/>
                          <a:latin typeface="Arial" panose="020B0604020202020204" pitchFamily="34" charset="0"/>
                          <a:cs typeface="Arial" panose="020B0604020202020204" pitchFamily="34" charset="0"/>
                        </a:rPr>
                        <a:t>1 613 000</a:t>
                      </a:r>
                      <a:endParaRPr lang="en-ZA" sz="12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tc>
              </a:tr>
              <a:tr h="288000">
                <a:tc>
                  <a:txBody>
                    <a:bodyPr/>
                    <a:lstStyle/>
                    <a:p>
                      <a:pPr algn="ctr" fontAlgn="b"/>
                      <a:r>
                        <a:rPr lang="en-ZA" sz="1200" b="1" i="0" u="none" strike="noStrike" dirty="0">
                          <a:solidFill>
                            <a:schemeClr val="tx1"/>
                          </a:solidFill>
                          <a:effectLst/>
                          <a:latin typeface="Arial" panose="020B0604020202020204" pitchFamily="34" charset="0"/>
                          <a:cs typeface="Arial" panose="020B0604020202020204" pitchFamily="34" charset="0"/>
                        </a:rPr>
                        <a:t>50</a:t>
                      </a:r>
                    </a:p>
                  </a:txBody>
                  <a:tcPr marL="9525" marR="9525" marT="9525" marB="0" anchor="ctr"/>
                </a:tc>
                <a:tc>
                  <a:txBody>
                    <a:bodyPr/>
                    <a:lstStyle/>
                    <a:p>
                      <a:pPr algn="ctr" fontAlgn="b"/>
                      <a:r>
                        <a:rPr lang="en-ZA" sz="1200" b="1" i="0" u="none" strike="noStrike" dirty="0" smtClean="0">
                          <a:solidFill>
                            <a:schemeClr val="tx1"/>
                          </a:solidFill>
                          <a:effectLst/>
                          <a:latin typeface="Arial" panose="020B0604020202020204" pitchFamily="34" charset="0"/>
                          <a:cs typeface="Arial" panose="020B0604020202020204" pitchFamily="34" charset="0"/>
                        </a:rPr>
                        <a:t>4 490 852</a:t>
                      </a:r>
                      <a:endParaRPr lang="en-ZA" sz="12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ZA" sz="1200" b="1" i="0" u="none" strike="noStrike" dirty="0" smtClean="0">
                          <a:solidFill>
                            <a:schemeClr val="tx1"/>
                          </a:solidFill>
                          <a:effectLst/>
                          <a:latin typeface="Arial" panose="020B0604020202020204" pitchFamily="34" charset="0"/>
                          <a:cs typeface="Arial" panose="020B0604020202020204" pitchFamily="34" charset="0"/>
                        </a:rPr>
                        <a:t>1 613 000</a:t>
                      </a:r>
                      <a:endParaRPr lang="en-ZA" sz="1200" b="1" i="0" u="none" strike="noStrike" dirty="0">
                        <a:solidFill>
                          <a:schemeClr val="tx1"/>
                        </a:solidFill>
                        <a:effectLst/>
                        <a:latin typeface="Arial" panose="020B0604020202020204" pitchFamily="34" charset="0"/>
                        <a:cs typeface="Arial" panose="020B0604020202020204" pitchFamily="34" charset="0"/>
                      </a:endParaRPr>
                    </a:p>
                  </a:txBody>
                  <a:tcPr marL="9525" marR="9525" marT="9525" marB="0" anchor="ctr"/>
                </a:tc>
              </a:tr>
            </a:tbl>
          </a:graphicData>
        </a:graphic>
      </p:graphicFrame>
    </p:spTree>
    <p:extLst>
      <p:ext uri="{BB962C8B-B14F-4D97-AF65-F5344CB8AC3E}">
        <p14:creationId xmlns:p14="http://schemas.microsoft.com/office/powerpoint/2010/main" val="1220517526"/>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15</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410634" y="1408113"/>
                <a:ext cx="8311901" cy="50450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a:t>
                </a:r>
                <a:r>
                  <a:rPr lang="en-US" sz="1600" b="1" kern="0" dirty="0" err="1" smtClean="0"/>
                  <a:t>Precalculations</a:t>
                </a:r>
                <a:r>
                  <a:rPr lang="en-US" sz="1600" b="1" kern="0" dirty="0" smtClean="0"/>
                  <a:t>: Reinforcement</a:t>
                </a:r>
                <a:endParaRPr lang="en-US" sz="1600" kern="0" dirty="0" smtClean="0"/>
              </a:p>
              <a:p>
                <a:pPr algn="just" eaLnBrk="1" hangingPunct="1"/>
                <a:r>
                  <a:rPr lang="en-ZA" sz="1600" b="1" kern="0" dirty="0" smtClean="0"/>
                  <a:t>Reinforcement: </a:t>
                </a:r>
                <a:r>
                  <a:rPr lang="en-ZA" sz="1600" kern="0" dirty="0" smtClean="0"/>
                  <a:t>When designing a header, it is necessary to determine if reinforcement must be added to the shell and/or branch. This can be done either by increasing the thickness of the component or by adding reinforcement pads. For the spherical header, the following equation from standard ES 13480-2012 (clause 8.4.2) must be satisfied:</a:t>
                </a:r>
              </a:p>
              <a:p>
                <a:pPr marL="0" indent="0" algn="just" eaLnBrk="1" hangingPunct="1">
                  <a:lnSpc>
                    <a:spcPct val="150000"/>
                  </a:lnSpc>
                  <a:buNone/>
                </a:pPr>
                <a14:m>
                  <m:oMathPara xmlns:m="http://schemas.openxmlformats.org/officeDocument/2006/math">
                    <m:oMathParaPr>
                      <m:jc m:val="centerGroup"/>
                    </m:oMathParaPr>
                    <m:oMath xmlns:m="http://schemas.openxmlformats.org/officeDocument/2006/math">
                      <m:sSub>
                        <m:sSubPr>
                          <m:ctrlPr>
                            <a:rPr lang="en-US" sz="1400" i="1" kern="0" smtClean="0">
                              <a:latin typeface="Cambria Math"/>
                            </a:rPr>
                          </m:ctrlPr>
                        </m:sSubPr>
                        <m:e>
                          <m:r>
                            <a:rPr lang="en-ZA" sz="1400" b="0" i="1" kern="0" smtClean="0">
                              <a:latin typeface="Cambria Math"/>
                            </a:rPr>
                            <m:t>𝑑</m:t>
                          </m:r>
                        </m:e>
                        <m:sub>
                          <m:r>
                            <a:rPr lang="en-ZA" sz="1400" b="0" i="1" kern="0" smtClean="0">
                              <a:latin typeface="Cambria Math"/>
                            </a:rPr>
                            <m:t>𝑖</m:t>
                          </m:r>
                        </m:sub>
                      </m:sSub>
                      <m:r>
                        <a:rPr lang="en-ZA" sz="1400" b="0" i="1" kern="0" smtClean="0">
                          <a:latin typeface="Cambria Math"/>
                          <a:ea typeface="Cambria Math"/>
                        </a:rPr>
                        <m:t>≤0.14</m:t>
                      </m:r>
                      <m:rad>
                        <m:radPr>
                          <m:degHide m:val="on"/>
                          <m:ctrlPr>
                            <a:rPr lang="en-ZA" sz="1400" b="0" i="1" kern="0" smtClean="0">
                              <a:latin typeface="Cambria Math"/>
                            </a:rPr>
                          </m:ctrlPr>
                        </m:radPr>
                        <m:deg/>
                        <m:e>
                          <m:sSub>
                            <m:sSubPr>
                              <m:ctrlPr>
                                <a:rPr lang="en-ZA" sz="1400" b="0" i="1" kern="0" smtClean="0">
                                  <a:latin typeface="Cambria Math"/>
                                </a:rPr>
                              </m:ctrlPr>
                            </m:sSubPr>
                            <m:e>
                              <m:r>
                                <a:rPr lang="en-ZA" sz="1400" b="0" i="1" kern="0" smtClean="0">
                                  <a:latin typeface="Cambria Math"/>
                                </a:rPr>
                                <m:t>𝐷</m:t>
                              </m:r>
                            </m:e>
                            <m:sub>
                              <m:r>
                                <a:rPr lang="en-ZA" sz="1400" b="0" i="1" kern="0" smtClean="0">
                                  <a:latin typeface="Cambria Math"/>
                                </a:rPr>
                                <m:t>𝑒𝑞𝑏</m:t>
                              </m:r>
                            </m:sub>
                          </m:sSub>
                          <m:sSub>
                            <m:sSubPr>
                              <m:ctrlPr>
                                <a:rPr lang="en-ZA" sz="1400" b="0" i="1" kern="0" smtClean="0">
                                  <a:latin typeface="Cambria Math"/>
                                </a:rPr>
                              </m:ctrlPr>
                            </m:sSubPr>
                            <m:e>
                              <m:r>
                                <a:rPr lang="en-ZA" sz="1400" b="0" i="1" kern="0" smtClean="0">
                                  <a:latin typeface="Cambria Math"/>
                                </a:rPr>
                                <m:t>𝑒</m:t>
                              </m:r>
                            </m:e>
                            <m:sub>
                              <m:r>
                                <a:rPr lang="en-ZA" sz="1400" b="0" i="1" kern="0" smtClean="0">
                                  <a:latin typeface="Cambria Math"/>
                                </a:rPr>
                                <m:t>𝑎𝑠</m:t>
                              </m:r>
                            </m:sub>
                          </m:sSub>
                        </m:e>
                      </m:rad>
                    </m:oMath>
                  </m:oMathPara>
                </a14:m>
                <a:endParaRPr lang="en-US" sz="1400" kern="0" dirty="0" smtClean="0"/>
              </a:p>
              <a:p>
                <a:pPr algn="just" eaLnBrk="1" hangingPunct="1"/>
                <a:r>
                  <a:rPr lang="en-US" sz="1600" kern="0" dirty="0" smtClean="0"/>
                  <a:t>When substituting the dimensions of the header it can be seen that the above equation is not satisfied and reinforcement is needed on the spherical header</a:t>
                </a:r>
                <a:r>
                  <a:rPr lang="en-US" sz="1600" kern="0" dirty="0"/>
                  <a:t>:</a:t>
                </a:r>
                <a:endParaRPr lang="en-US" sz="1600" kern="0" dirty="0" smtClean="0"/>
              </a:p>
              <a:p>
                <a:pPr marL="0" indent="0" algn="just" eaLnBrk="1" hangingPunct="1">
                  <a:lnSpc>
                    <a:spcPct val="150000"/>
                  </a:lnSpc>
                  <a:buNone/>
                </a:pPr>
                <a14:m>
                  <m:oMathPara xmlns:m="http://schemas.openxmlformats.org/officeDocument/2006/math">
                    <m:oMathParaPr>
                      <m:jc m:val="centerGroup"/>
                    </m:oMathParaPr>
                    <m:oMath xmlns:m="http://schemas.openxmlformats.org/officeDocument/2006/math">
                      <m:r>
                        <a:rPr lang="en-ZA" sz="1600" i="1" kern="0">
                          <a:latin typeface="Cambria Math"/>
                        </a:rPr>
                        <m:t>205</m:t>
                      </m:r>
                      <m:r>
                        <a:rPr lang="en-ZA" sz="1600" i="1" kern="0">
                          <a:latin typeface="Cambria Math"/>
                          <a:ea typeface="Cambria Math"/>
                        </a:rPr>
                        <m:t>≤0.14</m:t>
                      </m:r>
                      <m:rad>
                        <m:radPr>
                          <m:degHide m:val="on"/>
                          <m:ctrlPr>
                            <a:rPr lang="en-ZA" sz="1600" i="1" kern="0">
                              <a:latin typeface="Cambria Math"/>
                            </a:rPr>
                          </m:ctrlPr>
                        </m:radPr>
                        <m:deg/>
                        <m:e>
                          <m:d>
                            <m:dPr>
                              <m:ctrlPr>
                                <a:rPr lang="en-ZA" sz="1600" i="1" kern="0">
                                  <a:latin typeface="Cambria Math"/>
                                </a:rPr>
                              </m:ctrlPr>
                            </m:dPr>
                            <m:e>
                              <m:r>
                                <a:rPr lang="en-ZA" sz="1600" i="1" kern="0">
                                  <a:latin typeface="Cambria Math"/>
                                </a:rPr>
                                <m:t>420+65</m:t>
                              </m:r>
                            </m:e>
                          </m:d>
                          <m:r>
                            <a:rPr lang="en-ZA" sz="1600" i="1" kern="0">
                              <a:latin typeface="Cambria Math"/>
                            </a:rPr>
                            <m:t>65</m:t>
                          </m:r>
                        </m:e>
                      </m:rad>
                    </m:oMath>
                  </m:oMathPara>
                </a14:m>
                <a:endParaRPr lang="en-US" sz="1600" kern="0" dirty="0"/>
              </a:p>
              <a:p>
                <a:pPr marL="0" indent="0" algn="just" eaLnBrk="1" hangingPunct="1">
                  <a:lnSpc>
                    <a:spcPct val="150000"/>
                  </a:lnSpc>
                  <a:buNone/>
                </a:pPr>
                <a14:m>
                  <m:oMathPara xmlns:m="http://schemas.openxmlformats.org/officeDocument/2006/math">
                    <m:oMathParaPr>
                      <m:jc m:val="centerGroup"/>
                    </m:oMathParaPr>
                    <m:oMath xmlns:m="http://schemas.openxmlformats.org/officeDocument/2006/math">
                      <m:r>
                        <a:rPr lang="en-ZA" sz="1600" i="1" kern="0">
                          <a:latin typeface="Cambria Math"/>
                        </a:rPr>
                        <m:t>205</m:t>
                      </m:r>
                      <m:r>
                        <a:rPr lang="en-ZA" sz="1600" i="1" kern="0">
                          <a:latin typeface="Cambria Math"/>
                          <a:ea typeface="Cambria Math"/>
                        </a:rPr>
                        <m:t>≤24.9</m:t>
                      </m:r>
                    </m:oMath>
                  </m:oMathPara>
                </a14:m>
                <a:endParaRPr lang="en-ZA" sz="1600" kern="0" dirty="0" smtClean="0">
                  <a:ea typeface="Cambria Math"/>
                </a:endParaRPr>
              </a:p>
              <a:p>
                <a:pPr marL="0" indent="0" algn="just" eaLnBrk="1" hangingPunct="1">
                  <a:lnSpc>
                    <a:spcPct val="150000"/>
                  </a:lnSpc>
                  <a:buNone/>
                </a:pPr>
                <a:endParaRPr lang="en-ZA" sz="1600" kern="0" dirty="0">
                  <a:ea typeface="Cambria Math"/>
                </a:endParaRPr>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410634" y="1408113"/>
                <a:ext cx="8311901" cy="5045075"/>
              </a:xfrm>
              <a:prstGeom prst="rect">
                <a:avLst/>
              </a:prstGeom>
              <a:blipFill rotWithShape="1">
                <a:blip r:embed="rId2"/>
                <a:stretch>
                  <a:fillRect l="-367" t="-845" r="-3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ZA">
                    <a:noFill/>
                  </a:rPr>
                  <a:t> </a:t>
                </a:r>
              </a:p>
            </p:txBody>
          </p:sp>
        </mc:Fallback>
      </mc:AlternateContent>
      <p:cxnSp>
        <p:nvCxnSpPr>
          <p:cNvPr id="3" name="Straight Connector 2"/>
          <p:cNvCxnSpPr/>
          <p:nvPr/>
        </p:nvCxnSpPr>
        <p:spPr>
          <a:xfrm flipV="1">
            <a:off x="4496301" y="4639556"/>
            <a:ext cx="123474" cy="1868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870790"/>
      </p:ext>
    </p:extLst>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16</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410634" y="1408113"/>
                <a:ext cx="8311901" cy="50450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a:t>
                </a:r>
                <a:r>
                  <a:rPr lang="en-US" sz="1600" b="1" kern="0" dirty="0" err="1" smtClean="0"/>
                  <a:t>Precalculations</a:t>
                </a:r>
                <a:r>
                  <a:rPr lang="en-US" sz="1600" b="1" kern="0" dirty="0" smtClean="0"/>
                  <a:t>: Reinforcement</a:t>
                </a:r>
                <a:endParaRPr lang="en-US" sz="1600" kern="0" dirty="0" smtClean="0"/>
              </a:p>
              <a:p>
                <a:pPr algn="just" eaLnBrk="1" hangingPunct="1"/>
                <a:r>
                  <a:rPr lang="en-US" sz="1600" kern="0" dirty="0" smtClean="0"/>
                  <a:t>The length of the reinforcement </a:t>
                </a:r>
                <a:r>
                  <a:rPr lang="en-US" sz="1600" kern="0" dirty="0"/>
                  <a:t>needed on the branch </a:t>
                </a:r>
                <a:r>
                  <a:rPr lang="en-ZA" sz="1600" kern="0" dirty="0" smtClean="0"/>
                  <a:t>for </a:t>
                </a:r>
                <a:r>
                  <a:rPr lang="en-ZA" sz="1600" kern="0" dirty="0"/>
                  <a:t>a header with a </a:t>
                </a:r>
                <a:r>
                  <a:rPr lang="en-ZA" sz="1600" i="1" kern="0" dirty="0" smtClean="0"/>
                  <a:t>d</a:t>
                </a:r>
                <a:r>
                  <a:rPr lang="en-ZA" sz="1600" i="1" kern="0" baseline="-25000" dirty="0" smtClean="0"/>
                  <a:t>i </a:t>
                </a:r>
                <a:r>
                  <a:rPr lang="en-ZA" sz="1600" i="1" kern="0" dirty="0" smtClean="0"/>
                  <a:t>/ D</a:t>
                </a:r>
                <a:r>
                  <a:rPr lang="en-ZA" sz="1600" i="1" kern="0" baseline="-25000" dirty="0" smtClean="0"/>
                  <a:t>i</a:t>
                </a:r>
                <a:r>
                  <a:rPr lang="en-ZA" sz="1600" i="1" kern="0" dirty="0" smtClean="0"/>
                  <a:t> ' </a:t>
                </a:r>
                <a:r>
                  <a:rPr lang="en-ZA" sz="1600" kern="0" dirty="0"/>
                  <a:t>0.8</a:t>
                </a:r>
                <a:r>
                  <a:rPr lang="en-US" sz="1600" kern="0" dirty="0" smtClean="0"/>
                  <a:t> (which is currently the case) from standard ES 13480-2012, clause 8.4.2,  is calculated as:</a:t>
                </a:r>
              </a:p>
              <a:p>
                <a:pPr marL="0" indent="0" algn="just" eaLnBrk="1" hangingPunct="1">
                  <a:lnSpc>
                    <a:spcPct val="150000"/>
                  </a:lnSpc>
                  <a:buNone/>
                </a:pPr>
                <a14:m>
                  <m:oMathPara xmlns:m="http://schemas.openxmlformats.org/officeDocument/2006/math">
                    <m:oMathParaPr>
                      <m:jc m:val="centerGroup"/>
                    </m:oMathParaPr>
                    <m:oMath xmlns:m="http://schemas.openxmlformats.org/officeDocument/2006/math">
                      <m:sSub>
                        <m:sSubPr>
                          <m:ctrlPr>
                            <a:rPr lang="en-US" sz="1600" i="1" kern="0" smtClean="0">
                              <a:latin typeface="Cambria Math"/>
                            </a:rPr>
                          </m:ctrlPr>
                        </m:sSubPr>
                        <m:e>
                          <m:r>
                            <a:rPr lang="en-ZA" sz="1600" b="0" i="1" kern="0" smtClean="0">
                              <a:latin typeface="Cambria Math"/>
                            </a:rPr>
                            <m:t>𝑙</m:t>
                          </m:r>
                        </m:e>
                        <m:sub>
                          <m:r>
                            <a:rPr lang="en-ZA" sz="1600" b="0" i="1" kern="0" smtClean="0">
                              <a:latin typeface="Cambria Math"/>
                            </a:rPr>
                            <m:t>𝑏</m:t>
                          </m:r>
                        </m:sub>
                      </m:sSub>
                      <m:r>
                        <a:rPr lang="en-ZA" sz="1600" b="0" i="1" kern="0" smtClean="0">
                          <a:latin typeface="Cambria Math"/>
                        </a:rPr>
                        <m:t>=</m:t>
                      </m:r>
                      <m:rad>
                        <m:radPr>
                          <m:degHide m:val="on"/>
                          <m:ctrlPr>
                            <a:rPr lang="en-ZA" sz="1600" b="0" i="1" kern="0" smtClean="0">
                              <a:latin typeface="Cambria Math"/>
                            </a:rPr>
                          </m:ctrlPr>
                        </m:radPr>
                        <m:deg/>
                        <m:e>
                          <m:sSub>
                            <m:sSubPr>
                              <m:ctrlPr>
                                <a:rPr lang="en-ZA" sz="1600" b="0" i="1" kern="0" smtClean="0">
                                  <a:latin typeface="Cambria Math"/>
                                </a:rPr>
                              </m:ctrlPr>
                            </m:sSubPr>
                            <m:e>
                              <m:r>
                                <a:rPr lang="en-ZA" sz="1600" b="0" i="1" kern="0" smtClean="0">
                                  <a:latin typeface="Cambria Math"/>
                                </a:rPr>
                                <m:t>𝑑</m:t>
                              </m:r>
                            </m:e>
                            <m:sub>
                              <m:r>
                                <a:rPr lang="en-ZA" sz="1600" b="0" i="1" kern="0" smtClean="0">
                                  <a:latin typeface="Cambria Math"/>
                                </a:rPr>
                                <m:t>𝑒𝑞𝑏</m:t>
                              </m:r>
                            </m:sub>
                          </m:sSub>
                          <m:sSub>
                            <m:sSubPr>
                              <m:ctrlPr>
                                <a:rPr lang="en-ZA" sz="1600" b="0" i="1" kern="0" smtClean="0">
                                  <a:latin typeface="Cambria Math"/>
                                </a:rPr>
                              </m:ctrlPr>
                            </m:sSubPr>
                            <m:e>
                              <m:r>
                                <a:rPr lang="en-ZA" sz="1600" b="0" i="1" kern="0" smtClean="0">
                                  <a:latin typeface="Cambria Math"/>
                                </a:rPr>
                                <m:t>𝑒</m:t>
                              </m:r>
                            </m:e>
                            <m:sub>
                              <m:r>
                                <a:rPr lang="en-ZA" sz="1600" b="0" i="1" kern="0" smtClean="0">
                                  <a:latin typeface="Cambria Math"/>
                                </a:rPr>
                                <m:t>𝑎𝑏</m:t>
                              </m:r>
                            </m:sub>
                          </m:sSub>
                        </m:e>
                      </m:rad>
                    </m:oMath>
                  </m:oMathPara>
                </a14:m>
                <a:endParaRPr lang="en-ZA" sz="1600" b="0" kern="0" dirty="0" smtClean="0"/>
              </a:p>
              <a:p>
                <a:pPr marL="0" indent="0" algn="just" eaLnBrk="1" hangingPunct="1">
                  <a:lnSpc>
                    <a:spcPct val="150000"/>
                  </a:lnSpc>
                  <a:buNone/>
                </a:pPr>
                <a14:m>
                  <m:oMathPara xmlns:m="http://schemas.openxmlformats.org/officeDocument/2006/math">
                    <m:oMathParaPr>
                      <m:jc m:val="centerGroup"/>
                    </m:oMathParaPr>
                    <m:oMath xmlns:m="http://schemas.openxmlformats.org/officeDocument/2006/math">
                      <m:sSub>
                        <m:sSubPr>
                          <m:ctrlPr>
                            <a:rPr lang="en-US" sz="1600" i="1" kern="0">
                              <a:latin typeface="Cambria Math"/>
                            </a:rPr>
                          </m:ctrlPr>
                        </m:sSubPr>
                        <m:e>
                          <m:r>
                            <a:rPr lang="en-ZA" sz="1600" i="1" kern="0">
                              <a:latin typeface="Cambria Math"/>
                            </a:rPr>
                            <m:t>𝑙</m:t>
                          </m:r>
                        </m:e>
                        <m:sub>
                          <m:r>
                            <a:rPr lang="en-ZA" sz="1600" i="1" kern="0">
                              <a:latin typeface="Cambria Math"/>
                            </a:rPr>
                            <m:t>𝑏</m:t>
                          </m:r>
                        </m:sub>
                      </m:sSub>
                      <m:r>
                        <a:rPr lang="en-ZA" sz="1600" i="1" kern="0">
                          <a:latin typeface="Cambria Math"/>
                        </a:rPr>
                        <m:t>=</m:t>
                      </m:r>
                      <m:rad>
                        <m:radPr>
                          <m:degHide m:val="on"/>
                          <m:ctrlPr>
                            <a:rPr lang="en-ZA" sz="1600" i="1" kern="0">
                              <a:latin typeface="Cambria Math"/>
                            </a:rPr>
                          </m:ctrlPr>
                        </m:radPr>
                        <m:deg/>
                        <m:e>
                          <m:d>
                            <m:dPr>
                              <m:ctrlPr>
                                <a:rPr lang="en-ZA" sz="1600" b="0" i="1" kern="0" smtClean="0">
                                  <a:latin typeface="Cambria Math"/>
                                </a:rPr>
                              </m:ctrlPr>
                            </m:dPr>
                            <m:e>
                              <m:r>
                                <a:rPr lang="en-ZA" sz="1600" b="0" i="1" kern="0" smtClean="0">
                                  <a:latin typeface="Cambria Math"/>
                                </a:rPr>
                                <m:t>205+55</m:t>
                              </m:r>
                            </m:e>
                          </m:d>
                          <m:r>
                            <a:rPr lang="en-ZA" sz="1600" b="0" i="1" kern="0" smtClean="0">
                              <a:latin typeface="Cambria Math"/>
                            </a:rPr>
                            <m:t>55</m:t>
                          </m:r>
                          <m:r>
                            <a:rPr lang="en-ZA" sz="1600" i="1" kern="0" smtClean="0">
                              <a:latin typeface="Cambria Math"/>
                            </a:rPr>
                            <m:t> </m:t>
                          </m:r>
                        </m:e>
                      </m:rad>
                    </m:oMath>
                  </m:oMathPara>
                </a14:m>
                <a:endParaRPr lang="en-US" sz="1600" kern="0" dirty="0" smtClean="0"/>
              </a:p>
              <a:p>
                <a:pPr marL="0" indent="0" algn="just" eaLnBrk="1" hangingPunct="1">
                  <a:lnSpc>
                    <a:spcPct val="150000"/>
                  </a:lnSpc>
                  <a:buNone/>
                </a:pPr>
                <a14:m>
                  <m:oMathPara xmlns:m="http://schemas.openxmlformats.org/officeDocument/2006/math">
                    <m:oMathParaPr>
                      <m:jc m:val="centerGroup"/>
                    </m:oMathParaPr>
                    <m:oMath xmlns:m="http://schemas.openxmlformats.org/officeDocument/2006/math">
                      <m:sSub>
                        <m:sSubPr>
                          <m:ctrlPr>
                            <a:rPr lang="en-US" sz="1600" i="1" kern="0">
                              <a:latin typeface="Cambria Math"/>
                            </a:rPr>
                          </m:ctrlPr>
                        </m:sSubPr>
                        <m:e>
                          <m:r>
                            <a:rPr lang="en-ZA" sz="1600" i="1" kern="0">
                              <a:latin typeface="Cambria Math"/>
                            </a:rPr>
                            <m:t>𝑙</m:t>
                          </m:r>
                        </m:e>
                        <m:sub>
                          <m:r>
                            <a:rPr lang="en-ZA" sz="1600" i="1" kern="0">
                              <a:latin typeface="Cambria Math"/>
                            </a:rPr>
                            <m:t>𝑏</m:t>
                          </m:r>
                        </m:sub>
                      </m:sSub>
                      <m:r>
                        <a:rPr lang="en-ZA" sz="1600" i="1" kern="0">
                          <a:latin typeface="Cambria Math"/>
                        </a:rPr>
                        <m:t>=</m:t>
                      </m:r>
                      <m:r>
                        <a:rPr lang="en-ZA" sz="1600" b="0" i="1" kern="0" smtClean="0">
                          <a:latin typeface="Cambria Math"/>
                        </a:rPr>
                        <m:t>119.6</m:t>
                      </m:r>
                      <m:r>
                        <m:rPr>
                          <m:nor/>
                        </m:rPr>
                        <a:rPr lang="en-ZA" sz="1600" b="0" i="0" kern="0" smtClean="0">
                          <a:latin typeface="Cambria Math"/>
                        </a:rPr>
                        <m:t> </m:t>
                      </m:r>
                      <m:r>
                        <m:rPr>
                          <m:nor/>
                        </m:rPr>
                        <a:rPr lang="en-ZA" sz="1600" b="0" i="0" kern="0" smtClean="0">
                          <a:latin typeface="Cambria Math"/>
                        </a:rPr>
                        <m:t>mm</m:t>
                      </m:r>
                    </m:oMath>
                  </m:oMathPara>
                </a14:m>
                <a:endParaRPr lang="en-US" sz="1600" kern="0" dirty="0" smtClean="0"/>
              </a:p>
              <a:p>
                <a:pPr algn="just" eaLnBrk="1" hangingPunct="1"/>
                <a:r>
                  <a:rPr lang="en-US" sz="1600" kern="0" dirty="0" smtClean="0"/>
                  <a:t>The actual reinforced length can be derived from the current header’s sketch (which is given on slide 10) as 197 mm, which is more than is required. The </a:t>
                </a:r>
                <a:r>
                  <a:rPr lang="en-US" sz="1600" kern="0" dirty="0"/>
                  <a:t>minimum thickness of the branch pipe was calculated </a:t>
                </a:r>
                <a:r>
                  <a:rPr lang="en-US" sz="1600" kern="0" dirty="0">
                    <a:solidFill>
                      <a:schemeClr val="tx1"/>
                    </a:solidFill>
                  </a:rPr>
                  <a:t>on slide </a:t>
                </a:r>
                <a:r>
                  <a:rPr lang="en-US" sz="1600" kern="0" dirty="0" smtClean="0">
                    <a:solidFill>
                      <a:schemeClr val="tx1"/>
                    </a:solidFill>
                  </a:rPr>
                  <a:t>12 </a:t>
                </a:r>
                <a:r>
                  <a:rPr lang="en-US" sz="1600" kern="0" dirty="0">
                    <a:solidFill>
                      <a:schemeClr val="tx1"/>
                    </a:solidFill>
                  </a:rPr>
                  <a:t>as </a:t>
                </a:r>
                <a:r>
                  <a:rPr lang="en-US" sz="1600" kern="0" dirty="0" smtClean="0">
                    <a:solidFill>
                      <a:schemeClr val="tx1"/>
                    </a:solidFill>
                  </a:rPr>
                  <a:t>27.1 mm but the current header’s branch is 55 mm thick. This illustrates how conservative the design and manufacturing of these critical components are.</a:t>
                </a:r>
                <a:endParaRPr lang="en-US" sz="1600" i="1" kern="0" dirty="0" smtClean="0">
                  <a:solidFill>
                    <a:srgbClr val="FF0000"/>
                  </a:solidFill>
                </a:endParaRPr>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410634" y="1408113"/>
                <a:ext cx="8311901" cy="5045075"/>
              </a:xfrm>
              <a:prstGeom prst="rect">
                <a:avLst/>
              </a:prstGeom>
              <a:blipFill rotWithShape="1">
                <a:blip r:embed="rId2"/>
                <a:stretch>
                  <a:fillRect l="-367" t="-845" r="-3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ZA">
                    <a:noFill/>
                  </a:rPr>
                  <a:t> </a:t>
                </a:r>
              </a:p>
            </p:txBody>
          </p:sp>
        </mc:Fallback>
      </mc:AlternateContent>
    </p:spTree>
    <p:extLst>
      <p:ext uri="{BB962C8B-B14F-4D97-AF65-F5344CB8AC3E}">
        <p14:creationId xmlns:p14="http://schemas.microsoft.com/office/powerpoint/2010/main" val="2361322037"/>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17</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410634" y="1408113"/>
                <a:ext cx="8481846" cy="50450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a:t>
                </a:r>
                <a:r>
                  <a:rPr lang="en-US" sz="1600" b="1" kern="0" dirty="0" err="1" smtClean="0"/>
                  <a:t>Precalculations</a:t>
                </a:r>
                <a:r>
                  <a:rPr lang="en-US" sz="1600" b="1" kern="0" dirty="0" smtClean="0"/>
                  <a:t>: Hoop Stress</a:t>
                </a:r>
              </a:p>
              <a:p>
                <a:pPr algn="just" eaLnBrk="1" hangingPunct="1"/>
                <a:r>
                  <a:rPr lang="en-ZA" sz="1600" kern="0" dirty="0" smtClean="0">
                    <a:solidFill>
                      <a:schemeClr val="tx1"/>
                    </a:solidFill>
                  </a:rPr>
                  <a:t>There are two basic stresses acting on an element from a component under internal pressure: Hoop stress and longitudinal stress. Hoop stress is a force which pushes outwards in the radial direction on the inside wall of a pipe, sphere or cylinder due to an internal pressure in the component. It is perpendicular to the radius of the component. If the wall thickness is sufficiently small, it can be assumed that the stress distribution throughout its thickness is constant. This assumption leads to the basic equation for hoop stress:</a:t>
                </a:r>
              </a:p>
              <a:p>
                <a:pPr algn="just" eaLnBrk="1" hangingPunct="1"/>
                <a:endParaRPr lang="en-ZA" sz="1600" kern="0" dirty="0" smtClean="0">
                  <a:solidFill>
                    <a:srgbClr val="FF0000"/>
                  </a:solidFill>
                </a:endParaRPr>
              </a:p>
              <a:p>
                <a:pPr marL="0" indent="0" algn="just" eaLnBrk="1" hangingPunct="1">
                  <a:buNone/>
                </a:pPr>
                <a14:m>
                  <m:oMathPara xmlns:m="http://schemas.openxmlformats.org/officeDocument/2006/math">
                    <m:oMathParaPr>
                      <m:jc m:val="centerGroup"/>
                    </m:oMathParaPr>
                    <m:oMath xmlns:m="http://schemas.openxmlformats.org/officeDocument/2006/math">
                      <m:sSub>
                        <m:sSubPr>
                          <m:ctrlPr>
                            <a:rPr lang="en-US" sz="1600" i="1" kern="0">
                              <a:latin typeface="Cambria Math"/>
                            </a:rPr>
                          </m:ctrlPr>
                        </m:sSubPr>
                        <m:e>
                          <m:r>
                            <a:rPr lang="en-US" sz="1600" i="1" kern="0">
                              <a:latin typeface="Cambria Math"/>
                              <a:ea typeface="Cambria Math"/>
                            </a:rPr>
                            <m:t>𝜎</m:t>
                          </m:r>
                        </m:e>
                        <m:sub>
                          <m:r>
                            <a:rPr lang="en-US" sz="1600" i="1" kern="0">
                              <a:latin typeface="Cambria Math"/>
                              <a:ea typeface="Cambria Math"/>
                            </a:rPr>
                            <m:t>𝜃</m:t>
                          </m:r>
                          <m:r>
                            <a:rPr lang="en-ZA" sz="1600" i="1" kern="0">
                              <a:latin typeface="Cambria Math"/>
                              <a:ea typeface="Cambria Math"/>
                            </a:rPr>
                            <m:t>𝑏</m:t>
                          </m:r>
                        </m:sub>
                      </m:sSub>
                      <m:r>
                        <a:rPr lang="en-US" sz="1600" i="1" kern="0">
                          <a:latin typeface="Cambria Math"/>
                          <a:ea typeface="Cambria Math"/>
                        </a:rPr>
                        <m:t>=</m:t>
                      </m:r>
                      <m:f>
                        <m:fPr>
                          <m:ctrlPr>
                            <a:rPr lang="en-US" sz="1600" i="1" kern="0">
                              <a:latin typeface="Cambria Math"/>
                              <a:ea typeface="Cambria Math"/>
                            </a:rPr>
                          </m:ctrlPr>
                        </m:fPr>
                        <m:num>
                          <m:sSub>
                            <m:sSubPr>
                              <m:ctrlPr>
                                <a:rPr lang="en-US" sz="1600" i="1" kern="0">
                                  <a:latin typeface="Cambria Math"/>
                                  <a:ea typeface="Cambria Math"/>
                                </a:rPr>
                              </m:ctrlPr>
                            </m:sSubPr>
                            <m:e>
                              <m:r>
                                <a:rPr lang="en-ZA" sz="1600" i="1" kern="0">
                                  <a:latin typeface="Cambria Math"/>
                                  <a:ea typeface="Cambria Math"/>
                                </a:rPr>
                                <m:t>𝑝</m:t>
                              </m:r>
                            </m:e>
                            <m:sub>
                              <m:r>
                                <a:rPr lang="en-ZA" sz="1600" i="1" kern="0">
                                  <a:latin typeface="Cambria Math"/>
                                  <a:ea typeface="Cambria Math"/>
                                </a:rPr>
                                <m:t>𝑐</m:t>
                              </m:r>
                            </m:sub>
                          </m:sSub>
                          <m:sSub>
                            <m:sSubPr>
                              <m:ctrlPr>
                                <a:rPr lang="en-US" sz="1600" i="1" kern="0">
                                  <a:latin typeface="Cambria Math"/>
                                  <a:ea typeface="Cambria Math"/>
                                </a:rPr>
                              </m:ctrlPr>
                            </m:sSubPr>
                            <m:e>
                              <m:r>
                                <a:rPr lang="en-ZA" sz="1600" i="1" kern="0">
                                  <a:latin typeface="Cambria Math"/>
                                  <a:ea typeface="Cambria Math"/>
                                </a:rPr>
                                <m:t>𝐷</m:t>
                              </m:r>
                            </m:e>
                            <m:sub>
                              <m:r>
                                <a:rPr lang="en-ZA" sz="1600" i="1" kern="0">
                                  <a:latin typeface="Cambria Math"/>
                                  <a:ea typeface="Cambria Math"/>
                                </a:rPr>
                                <m:t>𝑒𝑞𝑏</m:t>
                              </m:r>
                            </m:sub>
                          </m:sSub>
                          <m:r>
                            <a:rPr lang="en-ZA" sz="1600" i="1" kern="0">
                              <a:latin typeface="Cambria Math"/>
                              <a:ea typeface="Cambria Math"/>
                            </a:rPr>
                            <m:t>𝐿</m:t>
                          </m:r>
                        </m:num>
                        <m:den>
                          <m:r>
                            <a:rPr lang="en-ZA" sz="1600" i="1" kern="0">
                              <a:latin typeface="Cambria Math"/>
                              <a:ea typeface="Cambria Math"/>
                            </a:rPr>
                            <m:t>2</m:t>
                          </m:r>
                          <m:sSub>
                            <m:sSubPr>
                              <m:ctrlPr>
                                <a:rPr lang="en-ZA" sz="1600" i="1" kern="0">
                                  <a:latin typeface="Cambria Math"/>
                                  <a:ea typeface="Cambria Math"/>
                                </a:rPr>
                              </m:ctrlPr>
                            </m:sSubPr>
                            <m:e>
                              <m:r>
                                <a:rPr lang="en-ZA" sz="1600" i="1" kern="0">
                                  <a:latin typeface="Cambria Math"/>
                                  <a:ea typeface="Cambria Math"/>
                                </a:rPr>
                                <m:t>𝑒</m:t>
                              </m:r>
                            </m:e>
                            <m:sub>
                              <m:r>
                                <a:rPr lang="en-ZA" sz="1600" i="1" kern="0">
                                  <a:latin typeface="Cambria Math"/>
                                  <a:ea typeface="Cambria Math"/>
                                </a:rPr>
                                <m:t>𝑎𝑏</m:t>
                              </m:r>
                            </m:sub>
                          </m:sSub>
                          <m:r>
                            <a:rPr lang="en-ZA" sz="1600" i="1" kern="0">
                              <a:latin typeface="Cambria Math"/>
                              <a:ea typeface="Cambria Math"/>
                            </a:rPr>
                            <m:t>𝐿</m:t>
                          </m:r>
                        </m:den>
                      </m:f>
                    </m:oMath>
                  </m:oMathPara>
                </a14:m>
                <a:endParaRPr lang="en-US" sz="1600" kern="0" dirty="0" smtClean="0">
                  <a:solidFill>
                    <a:srgbClr val="FF0000"/>
                  </a:solidFill>
                </a:endParaRPr>
              </a:p>
              <a:p>
                <a:pPr algn="just" eaLnBrk="1" hangingPunct="1"/>
                <a:r>
                  <a:rPr lang="en-US" sz="1600" kern="0" dirty="0" smtClean="0">
                    <a:solidFill>
                      <a:schemeClr val="tx1"/>
                    </a:solidFill>
                  </a:rPr>
                  <a:t>Even though the wall thickness is not always sufficiently small to justify the use of this equation, it can still serve as a helpful tool in approximating the stress in a pressure vessel or pipe under internal pressure. </a:t>
                </a:r>
                <a:endParaRPr lang="en-US" sz="1600" kern="0" dirty="0">
                  <a:solidFill>
                    <a:schemeClr val="tx1"/>
                  </a:solidFill>
                </a:endParaRPr>
              </a:p>
              <a:p>
                <a:pPr algn="just" eaLnBrk="1" hangingPunct="1"/>
                <a:r>
                  <a:rPr lang="en-US" sz="1600" kern="0" dirty="0" smtClean="0">
                    <a:solidFill>
                      <a:schemeClr val="tx1"/>
                    </a:solidFill>
                  </a:rPr>
                  <a:t>The hoop stress is the first primary stress.</a:t>
                </a:r>
                <a:endParaRPr lang="en-US" sz="1600" kern="0" dirty="0">
                  <a:solidFill>
                    <a:schemeClr val="tx1"/>
                  </a:solidFill>
                </a:endParaRPr>
              </a:p>
              <a:p>
                <a:pPr marL="0" indent="0" algn="just" eaLnBrk="1" hangingPunct="1">
                  <a:lnSpc>
                    <a:spcPct val="130000"/>
                  </a:lnSpc>
                  <a:buNone/>
                </a:pPr>
                <a:endParaRPr lang="en-US" sz="1600" kern="0" dirty="0" smtClean="0"/>
              </a:p>
              <a:p>
                <a:pPr marL="0" indent="0" algn="just" eaLnBrk="1" hangingPunct="1">
                  <a:lnSpc>
                    <a:spcPct val="130000"/>
                  </a:lnSpc>
                  <a:buNone/>
                </a:pPr>
                <a:endParaRPr lang="en-US" sz="1600" kern="0" dirty="0" smtClean="0"/>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410634" y="1408113"/>
                <a:ext cx="8481846" cy="5045075"/>
              </a:xfrm>
              <a:prstGeom prst="rect">
                <a:avLst/>
              </a:prstGeom>
              <a:blipFill rotWithShape="1">
                <a:blip r:embed="rId2"/>
                <a:stretch>
                  <a:fillRect l="-359" t="-845" r="-35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ZA">
                    <a:noFill/>
                  </a:rPr>
                  <a:t> </a:t>
                </a:r>
              </a:p>
            </p:txBody>
          </p:sp>
        </mc:Fallback>
      </mc:AlternateContent>
      <p:pic>
        <p:nvPicPr>
          <p:cNvPr id="1026" name="Picture 2" descr="C:\Users\vdwalts\Desktop\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216" y="3212976"/>
            <a:ext cx="1885241" cy="1432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036060"/>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18</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410634" y="1408113"/>
                <a:ext cx="8481846" cy="50450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a:t>
                </a:r>
                <a:r>
                  <a:rPr lang="en-US" sz="1600" b="1" kern="0" dirty="0" err="1" smtClean="0"/>
                  <a:t>Precalculations</a:t>
                </a:r>
                <a:r>
                  <a:rPr lang="en-US" sz="1600" b="1" kern="0" dirty="0" smtClean="0"/>
                  <a:t>: Longitudinal Stress</a:t>
                </a:r>
              </a:p>
              <a:p>
                <a:pPr marL="0" indent="0" algn="just" eaLnBrk="1" hangingPunct="1">
                  <a:buNone/>
                </a:pPr>
                <a:r>
                  <a:rPr lang="en-US" sz="1600" b="1" kern="0" dirty="0" smtClean="0"/>
                  <a:t>Longitudinal stresses for a thin-walled pressure vessel</a:t>
                </a:r>
              </a:p>
              <a:p>
                <a:pPr algn="just" eaLnBrk="1" hangingPunct="1"/>
                <a:r>
                  <a:rPr lang="en-US" sz="1600" kern="0" dirty="0" smtClean="0"/>
                  <a:t>Longitudinal stress is the stress that works in the axial direction of the component, i.e. it tries to elongate the component. Longitudinal stress is usually smaller than the hoop stress. Its equation is given by:</a:t>
                </a:r>
                <a:endParaRPr lang="en-US" sz="1600" kern="0" dirty="0"/>
              </a:p>
              <a:p>
                <a:pPr marL="0" indent="0" algn="just" eaLnBrk="1" hangingPunct="1">
                  <a:lnSpc>
                    <a:spcPct val="130000"/>
                  </a:lnSpc>
                  <a:buNone/>
                </a:pPr>
                <a14:m>
                  <m:oMathPara xmlns:m="http://schemas.openxmlformats.org/officeDocument/2006/math">
                    <m:oMathParaPr>
                      <m:jc m:val="centerGroup"/>
                    </m:oMathParaPr>
                    <m:oMath xmlns:m="http://schemas.openxmlformats.org/officeDocument/2006/math">
                      <m:sSub>
                        <m:sSubPr>
                          <m:ctrlPr>
                            <a:rPr lang="en-US" sz="1600" i="1" kern="0" smtClean="0">
                              <a:latin typeface="Cambria Math"/>
                              <a:ea typeface="Cambria Math"/>
                            </a:rPr>
                          </m:ctrlPr>
                        </m:sSubPr>
                        <m:e>
                          <m:r>
                            <a:rPr lang="en-US" sz="1600" i="1" kern="0">
                              <a:latin typeface="Cambria Math"/>
                              <a:ea typeface="Cambria Math"/>
                            </a:rPr>
                            <m:t>𝜎</m:t>
                          </m:r>
                        </m:e>
                        <m:sub>
                          <m:r>
                            <a:rPr lang="en-ZA" sz="1600" b="0" i="1" kern="0" smtClean="0">
                              <a:latin typeface="Cambria Math"/>
                              <a:ea typeface="Cambria Math"/>
                            </a:rPr>
                            <m:t>𝐿</m:t>
                          </m:r>
                        </m:sub>
                      </m:sSub>
                      <m:r>
                        <a:rPr lang="en-US" sz="1600" i="1" kern="0" smtClean="0">
                          <a:latin typeface="Cambria Math"/>
                          <a:ea typeface="Cambria Math"/>
                        </a:rPr>
                        <m:t>=</m:t>
                      </m:r>
                      <m:f>
                        <m:fPr>
                          <m:ctrlPr>
                            <a:rPr lang="en-US" sz="1600" i="1" kern="0" smtClean="0">
                              <a:latin typeface="Cambria Math"/>
                              <a:ea typeface="Cambria Math"/>
                            </a:rPr>
                          </m:ctrlPr>
                        </m:fPr>
                        <m:num>
                          <m:sSub>
                            <m:sSubPr>
                              <m:ctrlPr>
                                <a:rPr lang="en-US" sz="1600" i="1" kern="0" smtClean="0">
                                  <a:latin typeface="Cambria Math"/>
                                  <a:ea typeface="Cambria Math"/>
                                </a:rPr>
                              </m:ctrlPr>
                            </m:sSubPr>
                            <m:e>
                              <m:r>
                                <a:rPr lang="en-ZA" sz="1600" b="0" i="1" kern="0" smtClean="0">
                                  <a:latin typeface="Cambria Math"/>
                                  <a:ea typeface="Cambria Math"/>
                                </a:rPr>
                                <m:t>𝑝</m:t>
                              </m:r>
                            </m:e>
                            <m:sub>
                              <m:r>
                                <a:rPr lang="en-ZA" sz="1600" b="0" i="1" kern="0" smtClean="0">
                                  <a:latin typeface="Cambria Math"/>
                                  <a:ea typeface="Cambria Math"/>
                                </a:rPr>
                                <m:t>𝑐</m:t>
                              </m:r>
                            </m:sub>
                          </m:sSub>
                          <m:sSub>
                            <m:sSubPr>
                              <m:ctrlPr>
                                <a:rPr lang="en-US" sz="1600" i="1" kern="0" smtClean="0">
                                  <a:latin typeface="Cambria Math"/>
                                  <a:ea typeface="Cambria Math"/>
                                </a:rPr>
                              </m:ctrlPr>
                            </m:sSubPr>
                            <m:e>
                              <m:r>
                                <a:rPr lang="en-ZA" sz="1600" b="0" i="1" kern="0" smtClean="0">
                                  <a:latin typeface="Cambria Math"/>
                                  <a:ea typeface="Cambria Math"/>
                                </a:rPr>
                                <m:t>𝐷</m:t>
                              </m:r>
                            </m:e>
                            <m:sub>
                              <m:r>
                                <a:rPr lang="en-ZA" sz="1600" b="0" i="1" kern="0" smtClean="0">
                                  <a:latin typeface="Cambria Math"/>
                                  <a:ea typeface="Cambria Math"/>
                                </a:rPr>
                                <m:t>𝑒𝑞𝑏</m:t>
                              </m:r>
                            </m:sub>
                          </m:sSub>
                        </m:num>
                        <m:den>
                          <m:r>
                            <a:rPr lang="en-ZA" sz="1600" b="0" i="1" kern="0" smtClean="0">
                              <a:latin typeface="Cambria Math"/>
                              <a:ea typeface="Cambria Math"/>
                            </a:rPr>
                            <m:t>4</m:t>
                          </m:r>
                          <m:sSub>
                            <m:sSubPr>
                              <m:ctrlPr>
                                <a:rPr lang="en-ZA" sz="1600" b="0" i="1" kern="0" smtClean="0">
                                  <a:latin typeface="Cambria Math"/>
                                  <a:ea typeface="Cambria Math"/>
                                </a:rPr>
                              </m:ctrlPr>
                            </m:sSubPr>
                            <m:e>
                              <m:r>
                                <a:rPr lang="en-ZA" sz="1600" b="0" i="1" kern="0" smtClean="0">
                                  <a:latin typeface="Cambria Math"/>
                                  <a:ea typeface="Cambria Math"/>
                                </a:rPr>
                                <m:t>𝑒</m:t>
                              </m:r>
                            </m:e>
                            <m:sub>
                              <m:r>
                                <a:rPr lang="en-ZA" sz="1600" b="0" i="1" kern="0" smtClean="0">
                                  <a:latin typeface="Cambria Math"/>
                                  <a:ea typeface="Cambria Math"/>
                                </a:rPr>
                                <m:t>𝑎𝑏</m:t>
                              </m:r>
                            </m:sub>
                          </m:sSub>
                        </m:den>
                      </m:f>
                    </m:oMath>
                  </m:oMathPara>
                </a14:m>
                <a:endParaRPr lang="en-US" sz="1600" kern="0" dirty="0" smtClean="0"/>
              </a:p>
              <a:p>
                <a:pPr algn="just" eaLnBrk="1" hangingPunct="1">
                  <a:lnSpc>
                    <a:spcPct val="130000"/>
                  </a:lnSpc>
                </a:pPr>
                <a:r>
                  <a:rPr lang="en-US" sz="1600" kern="0" dirty="0" smtClean="0"/>
                  <a:t>Longitudinal stress is the second principal stress.</a:t>
                </a:r>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410634" y="1408113"/>
                <a:ext cx="8481846" cy="5045075"/>
              </a:xfrm>
              <a:prstGeom prst="rect">
                <a:avLst/>
              </a:prstGeom>
              <a:blipFill rotWithShape="1">
                <a:blip r:embed="rId2"/>
                <a:stretch>
                  <a:fillRect l="-359" t="-845" r="-35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ZA">
                    <a:noFill/>
                  </a:rPr>
                  <a:t> </a:t>
                </a:r>
              </a:p>
            </p:txBody>
          </p:sp>
        </mc:Fallback>
      </mc:AlternateContent>
      <p:pic>
        <p:nvPicPr>
          <p:cNvPr id="2050" name="Picture 2" descr="C:\Users\vdwalts\Desktop\6289764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9886" y="4653136"/>
            <a:ext cx="1786210" cy="1520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865414"/>
      </p:ext>
    </p:extLst>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19</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410634" y="1408113"/>
                <a:ext cx="8481846" cy="50450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a:t>
                </a:r>
                <a:r>
                  <a:rPr lang="en-US" sz="1600" b="1" kern="0" dirty="0" err="1" smtClean="0"/>
                  <a:t>Precalculations</a:t>
                </a:r>
                <a:r>
                  <a:rPr lang="en-US" sz="1600" b="1" kern="0" dirty="0" smtClean="0"/>
                  <a:t>: Hoop Stress</a:t>
                </a:r>
              </a:p>
              <a:p>
                <a:pPr algn="just" eaLnBrk="1" hangingPunct="1"/>
                <a:r>
                  <a:rPr lang="en-US" sz="1600" kern="0" dirty="0" smtClean="0"/>
                  <a:t>The basic hoop stress before excavation for the pipe section (branch) can be calculated as:</a:t>
                </a:r>
                <a:endParaRPr lang="en-US" sz="1600" kern="0" dirty="0"/>
              </a:p>
              <a:p>
                <a:pPr marL="0" indent="0" algn="just" eaLnBrk="1" hangingPunct="1">
                  <a:lnSpc>
                    <a:spcPct val="130000"/>
                  </a:lnSpc>
                  <a:buNone/>
                </a:pPr>
                <a14:m>
                  <m:oMathPara xmlns:m="http://schemas.openxmlformats.org/officeDocument/2006/math">
                    <m:oMathParaPr>
                      <m:jc m:val="centerGroup"/>
                    </m:oMathParaPr>
                    <m:oMath xmlns:m="http://schemas.openxmlformats.org/officeDocument/2006/math">
                      <m:sSub>
                        <m:sSubPr>
                          <m:ctrlPr>
                            <a:rPr lang="en-US" sz="1600" i="1" kern="0" smtClean="0">
                              <a:latin typeface="Cambria Math"/>
                            </a:rPr>
                          </m:ctrlPr>
                        </m:sSubPr>
                        <m:e>
                          <m:r>
                            <a:rPr lang="en-US" sz="1600" i="1" kern="0" smtClean="0">
                              <a:latin typeface="Cambria Math"/>
                              <a:ea typeface="Cambria Math"/>
                            </a:rPr>
                            <m:t>𝜎</m:t>
                          </m:r>
                        </m:e>
                        <m:sub>
                          <m:r>
                            <a:rPr lang="en-US" sz="1600" i="1" kern="0" smtClean="0">
                              <a:latin typeface="Cambria Math"/>
                              <a:ea typeface="Cambria Math"/>
                            </a:rPr>
                            <m:t>𝜃</m:t>
                          </m:r>
                          <m:r>
                            <a:rPr lang="en-ZA" sz="1600" b="0" i="1" kern="0" smtClean="0">
                              <a:latin typeface="Cambria Math"/>
                              <a:ea typeface="Cambria Math"/>
                            </a:rPr>
                            <m:t>𝑏</m:t>
                          </m:r>
                        </m:sub>
                      </m:sSub>
                      <m:r>
                        <a:rPr lang="en-US" sz="1600" i="1" kern="0" smtClean="0">
                          <a:latin typeface="Cambria Math"/>
                          <a:ea typeface="Cambria Math"/>
                        </a:rPr>
                        <m:t>=</m:t>
                      </m:r>
                      <m:f>
                        <m:fPr>
                          <m:ctrlPr>
                            <a:rPr lang="en-US" sz="1600" i="1" kern="0" smtClean="0">
                              <a:latin typeface="Cambria Math"/>
                              <a:ea typeface="Cambria Math"/>
                            </a:rPr>
                          </m:ctrlPr>
                        </m:fPr>
                        <m:num>
                          <m:sSub>
                            <m:sSubPr>
                              <m:ctrlPr>
                                <a:rPr lang="en-US" sz="1600" i="1" kern="0" smtClean="0">
                                  <a:latin typeface="Cambria Math"/>
                                  <a:ea typeface="Cambria Math"/>
                                </a:rPr>
                              </m:ctrlPr>
                            </m:sSubPr>
                            <m:e>
                              <m:r>
                                <a:rPr lang="en-ZA" sz="1600" b="0" i="1" kern="0" smtClean="0">
                                  <a:latin typeface="Cambria Math"/>
                                  <a:ea typeface="Cambria Math"/>
                                </a:rPr>
                                <m:t>𝑝</m:t>
                              </m:r>
                            </m:e>
                            <m:sub>
                              <m:r>
                                <a:rPr lang="en-ZA" sz="1600" b="0" i="1" kern="0" smtClean="0">
                                  <a:latin typeface="Cambria Math"/>
                                  <a:ea typeface="Cambria Math"/>
                                </a:rPr>
                                <m:t>𝑐</m:t>
                              </m:r>
                            </m:sub>
                          </m:sSub>
                          <m:sSub>
                            <m:sSubPr>
                              <m:ctrlPr>
                                <a:rPr lang="en-US" sz="1600" i="1" kern="0" smtClean="0">
                                  <a:latin typeface="Cambria Math"/>
                                  <a:ea typeface="Cambria Math"/>
                                </a:rPr>
                              </m:ctrlPr>
                            </m:sSubPr>
                            <m:e>
                              <m:r>
                                <a:rPr lang="en-ZA" sz="1600" b="0" i="1" kern="0" smtClean="0">
                                  <a:latin typeface="Cambria Math"/>
                                  <a:ea typeface="Cambria Math"/>
                                </a:rPr>
                                <m:t>𝐷</m:t>
                              </m:r>
                            </m:e>
                            <m:sub>
                              <m:r>
                                <a:rPr lang="en-ZA" sz="1600" b="0" i="1" kern="0" smtClean="0">
                                  <a:latin typeface="Cambria Math"/>
                                  <a:ea typeface="Cambria Math"/>
                                </a:rPr>
                                <m:t>𝑒𝑞𝑏</m:t>
                              </m:r>
                            </m:sub>
                          </m:sSub>
                          <m:r>
                            <a:rPr lang="en-ZA" sz="1600" b="0" i="1" strike="sngStrike" kern="0" smtClean="0">
                              <a:latin typeface="Cambria Math"/>
                              <a:ea typeface="Cambria Math"/>
                            </a:rPr>
                            <m:t>𝐿</m:t>
                          </m:r>
                        </m:num>
                        <m:den>
                          <m:r>
                            <a:rPr lang="en-ZA" sz="1600" b="0" i="1" kern="0" smtClean="0">
                              <a:latin typeface="Cambria Math"/>
                              <a:ea typeface="Cambria Math"/>
                            </a:rPr>
                            <m:t>2</m:t>
                          </m:r>
                          <m:sSub>
                            <m:sSubPr>
                              <m:ctrlPr>
                                <a:rPr lang="en-ZA" sz="1600" b="0" i="1" kern="0" smtClean="0">
                                  <a:latin typeface="Cambria Math"/>
                                  <a:ea typeface="Cambria Math"/>
                                </a:rPr>
                              </m:ctrlPr>
                            </m:sSubPr>
                            <m:e>
                              <m:r>
                                <a:rPr lang="en-ZA" sz="1600" b="0" i="1" kern="0" smtClean="0">
                                  <a:latin typeface="Cambria Math"/>
                                  <a:ea typeface="Cambria Math"/>
                                </a:rPr>
                                <m:t>𝑒</m:t>
                              </m:r>
                            </m:e>
                            <m:sub>
                              <m:r>
                                <a:rPr lang="en-ZA" sz="1600" b="0" i="1" kern="0" smtClean="0">
                                  <a:latin typeface="Cambria Math"/>
                                  <a:ea typeface="Cambria Math"/>
                                </a:rPr>
                                <m:t>𝑎𝑏</m:t>
                              </m:r>
                            </m:sub>
                          </m:sSub>
                          <m:r>
                            <a:rPr lang="en-ZA" sz="1600" b="0" i="1" strike="sngStrike" kern="0" smtClean="0">
                              <a:latin typeface="Cambria Math"/>
                              <a:ea typeface="Cambria Math"/>
                            </a:rPr>
                            <m:t>𝐿</m:t>
                          </m:r>
                        </m:den>
                      </m:f>
                    </m:oMath>
                  </m:oMathPara>
                </a14:m>
                <a:endParaRPr lang="en-US" sz="1600" kern="0" dirty="0" smtClean="0"/>
              </a:p>
              <a:p>
                <a:pPr marL="0" indent="0" algn="just" eaLnBrk="1" hangingPunct="1">
                  <a:lnSpc>
                    <a:spcPct val="130000"/>
                  </a:lnSpc>
                  <a:buNone/>
                </a:pPr>
                <a14:m>
                  <m:oMathPara xmlns:m="http://schemas.openxmlformats.org/officeDocument/2006/math">
                    <m:oMathParaPr>
                      <m:jc m:val="centerGroup"/>
                    </m:oMathParaPr>
                    <m:oMath xmlns:m="http://schemas.openxmlformats.org/officeDocument/2006/math">
                      <m:sSub>
                        <m:sSubPr>
                          <m:ctrlPr>
                            <a:rPr lang="en-US" sz="1600" i="1" kern="0">
                              <a:latin typeface="Cambria Math"/>
                            </a:rPr>
                          </m:ctrlPr>
                        </m:sSubPr>
                        <m:e>
                          <m:r>
                            <a:rPr lang="en-US" sz="1600" i="1" kern="0">
                              <a:latin typeface="Cambria Math"/>
                              <a:ea typeface="Cambria Math"/>
                            </a:rPr>
                            <m:t>𝜎</m:t>
                          </m:r>
                        </m:e>
                        <m:sub>
                          <m:r>
                            <a:rPr lang="en-US" sz="1600" i="1" kern="0">
                              <a:latin typeface="Cambria Math"/>
                              <a:ea typeface="Cambria Math"/>
                            </a:rPr>
                            <m:t>𝜃</m:t>
                          </m:r>
                          <m:r>
                            <a:rPr lang="en-ZA" sz="1600" b="0" i="1" kern="0" smtClean="0">
                              <a:latin typeface="Cambria Math"/>
                              <a:ea typeface="Cambria Math"/>
                            </a:rPr>
                            <m:t>𝑏</m:t>
                          </m:r>
                        </m:sub>
                      </m:sSub>
                      <m:r>
                        <a:rPr lang="en-US" sz="1600" i="1" kern="0">
                          <a:latin typeface="Cambria Math"/>
                          <a:ea typeface="Cambria Math"/>
                        </a:rPr>
                        <m:t>=</m:t>
                      </m:r>
                      <m:f>
                        <m:fPr>
                          <m:ctrlPr>
                            <a:rPr lang="en-US" sz="1600" i="1" kern="0">
                              <a:latin typeface="Cambria Math"/>
                              <a:ea typeface="Cambria Math"/>
                            </a:rPr>
                          </m:ctrlPr>
                        </m:fPr>
                        <m:num>
                          <m:r>
                            <a:rPr lang="en-ZA" sz="1600" b="0" i="1" kern="0" smtClean="0">
                              <a:latin typeface="Cambria Math"/>
                              <a:ea typeface="Cambria Math"/>
                            </a:rPr>
                            <m:t>17.1×(205+55)</m:t>
                          </m:r>
                        </m:num>
                        <m:den>
                          <m:r>
                            <a:rPr lang="en-ZA" sz="1600" i="1" kern="0">
                              <a:latin typeface="Cambria Math"/>
                              <a:ea typeface="Cambria Math"/>
                            </a:rPr>
                            <m:t>2</m:t>
                          </m:r>
                          <m:r>
                            <a:rPr lang="en-ZA" sz="1600" i="1" kern="0" smtClean="0">
                              <a:latin typeface="Cambria Math"/>
                              <a:ea typeface="Cambria Math"/>
                            </a:rPr>
                            <m:t>×</m:t>
                          </m:r>
                          <m:r>
                            <a:rPr lang="en-ZA" sz="1600" b="0" i="1" kern="0" smtClean="0">
                              <a:latin typeface="Cambria Math"/>
                              <a:ea typeface="Cambria Math"/>
                            </a:rPr>
                            <m:t>55</m:t>
                          </m:r>
                        </m:den>
                      </m:f>
                    </m:oMath>
                  </m:oMathPara>
                </a14:m>
                <a:endParaRPr lang="en-US" sz="1600" kern="0" dirty="0" smtClean="0"/>
              </a:p>
              <a:p>
                <a:pPr marL="0" indent="0" algn="just" eaLnBrk="1" hangingPunct="1">
                  <a:lnSpc>
                    <a:spcPct val="130000"/>
                  </a:lnSpc>
                  <a:buNone/>
                </a:pPr>
                <a14:m>
                  <m:oMathPara xmlns:m="http://schemas.openxmlformats.org/officeDocument/2006/math">
                    <m:oMathParaPr>
                      <m:jc m:val="centerGroup"/>
                    </m:oMathParaPr>
                    <m:oMath xmlns:m="http://schemas.openxmlformats.org/officeDocument/2006/math">
                      <m:sSub>
                        <m:sSubPr>
                          <m:ctrlPr>
                            <a:rPr lang="en-US" sz="1600" i="1" kern="0">
                              <a:latin typeface="Cambria Math"/>
                            </a:rPr>
                          </m:ctrlPr>
                        </m:sSubPr>
                        <m:e>
                          <m:r>
                            <a:rPr lang="en-US" sz="1600" i="1" kern="0">
                              <a:latin typeface="Cambria Math"/>
                              <a:ea typeface="Cambria Math"/>
                            </a:rPr>
                            <m:t>𝜎</m:t>
                          </m:r>
                        </m:e>
                        <m:sub>
                          <m:r>
                            <a:rPr lang="en-US" sz="1600" i="1" kern="0">
                              <a:latin typeface="Cambria Math"/>
                              <a:ea typeface="Cambria Math"/>
                            </a:rPr>
                            <m:t>𝜃</m:t>
                          </m:r>
                          <m:r>
                            <a:rPr lang="en-ZA" sz="1600" b="0" i="1" kern="0" smtClean="0">
                              <a:latin typeface="Cambria Math"/>
                              <a:ea typeface="Cambria Math"/>
                            </a:rPr>
                            <m:t>𝑏</m:t>
                          </m:r>
                        </m:sub>
                      </m:sSub>
                      <m:r>
                        <a:rPr lang="en-US" sz="1600" i="1" kern="0">
                          <a:latin typeface="Cambria Math"/>
                          <a:ea typeface="Cambria Math"/>
                        </a:rPr>
                        <m:t>=</m:t>
                      </m:r>
                      <m:r>
                        <a:rPr lang="en-ZA" sz="1600" b="0" i="1" kern="0" smtClean="0">
                          <a:latin typeface="Cambria Math"/>
                          <a:ea typeface="Cambria Math"/>
                        </a:rPr>
                        <m:t>40.4 </m:t>
                      </m:r>
                      <m:r>
                        <m:rPr>
                          <m:nor/>
                        </m:rPr>
                        <a:rPr lang="en-ZA" sz="1600" b="0" i="0" kern="0" smtClean="0">
                          <a:latin typeface="Cambria Math"/>
                          <a:ea typeface="Cambria Math"/>
                        </a:rPr>
                        <m:t>MPa</m:t>
                      </m:r>
                    </m:oMath>
                  </m:oMathPara>
                </a14:m>
                <a:endParaRPr lang="en-US" sz="1600" kern="0" dirty="0" smtClean="0"/>
              </a:p>
              <a:p>
                <a:pPr algn="just" eaLnBrk="1" hangingPunct="1"/>
                <a:r>
                  <a:rPr lang="en-US" sz="1600" kern="0" dirty="0"/>
                  <a:t>The basic hoop stress </a:t>
                </a:r>
                <a:r>
                  <a:rPr lang="en-US" sz="1600" kern="0" dirty="0" smtClean="0"/>
                  <a:t>with an </a:t>
                </a:r>
                <a:r>
                  <a:rPr lang="en-US" sz="1600" kern="0" dirty="0"/>
                  <a:t>excavation of 5mm for the pipe section (branch) can be calculated as:</a:t>
                </a:r>
              </a:p>
              <a:p>
                <a:pPr marL="0" indent="0" algn="just" eaLnBrk="1" hangingPunct="1">
                  <a:lnSpc>
                    <a:spcPct val="130000"/>
                  </a:lnSpc>
                  <a:buNone/>
                </a:pPr>
                <a14:m>
                  <m:oMathPara xmlns:m="http://schemas.openxmlformats.org/officeDocument/2006/math">
                    <m:oMathParaPr>
                      <m:jc m:val="centerGroup"/>
                    </m:oMathParaPr>
                    <m:oMath xmlns:m="http://schemas.openxmlformats.org/officeDocument/2006/math">
                      <m:sSub>
                        <m:sSubPr>
                          <m:ctrlPr>
                            <a:rPr lang="en-US" sz="1600" i="1" kern="0">
                              <a:latin typeface="Cambria Math"/>
                            </a:rPr>
                          </m:ctrlPr>
                        </m:sSubPr>
                        <m:e>
                          <m:r>
                            <a:rPr lang="en-US" sz="1600" i="1" kern="0">
                              <a:latin typeface="Cambria Math"/>
                              <a:ea typeface="Cambria Math"/>
                            </a:rPr>
                            <m:t>𝜎</m:t>
                          </m:r>
                        </m:e>
                        <m:sub>
                          <m:r>
                            <a:rPr lang="en-US" sz="1600" i="1" kern="0">
                              <a:latin typeface="Cambria Math"/>
                              <a:ea typeface="Cambria Math"/>
                            </a:rPr>
                            <m:t>𝜃</m:t>
                          </m:r>
                          <m:r>
                            <a:rPr lang="en-ZA" sz="1600" b="0" i="1" kern="0" smtClean="0">
                              <a:latin typeface="Cambria Math"/>
                              <a:ea typeface="Cambria Math"/>
                            </a:rPr>
                            <m:t>𝑏</m:t>
                          </m:r>
                        </m:sub>
                      </m:sSub>
                      <m:r>
                        <a:rPr lang="en-US" sz="1600" i="1" kern="0">
                          <a:latin typeface="Cambria Math"/>
                          <a:ea typeface="Cambria Math"/>
                        </a:rPr>
                        <m:t>=</m:t>
                      </m:r>
                      <m:f>
                        <m:fPr>
                          <m:ctrlPr>
                            <a:rPr lang="en-US" sz="1600" i="1" kern="0">
                              <a:latin typeface="Cambria Math"/>
                              <a:ea typeface="Cambria Math"/>
                            </a:rPr>
                          </m:ctrlPr>
                        </m:fPr>
                        <m:num>
                          <m:sSub>
                            <m:sSubPr>
                              <m:ctrlPr>
                                <a:rPr lang="en-US" sz="1600" i="1" kern="0">
                                  <a:latin typeface="Cambria Math"/>
                                  <a:ea typeface="Cambria Math"/>
                                </a:rPr>
                              </m:ctrlPr>
                            </m:sSubPr>
                            <m:e>
                              <m:r>
                                <a:rPr lang="en-ZA" sz="1600" i="1" kern="0">
                                  <a:latin typeface="Cambria Math"/>
                                  <a:ea typeface="Cambria Math"/>
                                </a:rPr>
                                <m:t>𝑝</m:t>
                              </m:r>
                            </m:e>
                            <m:sub>
                              <m:r>
                                <a:rPr lang="en-ZA" sz="1600" i="1" kern="0">
                                  <a:latin typeface="Cambria Math"/>
                                  <a:ea typeface="Cambria Math"/>
                                </a:rPr>
                                <m:t>𝑐</m:t>
                              </m:r>
                            </m:sub>
                          </m:sSub>
                          <m:sSub>
                            <m:sSubPr>
                              <m:ctrlPr>
                                <a:rPr lang="en-US" sz="1600" i="1" kern="0">
                                  <a:latin typeface="Cambria Math"/>
                                  <a:ea typeface="Cambria Math"/>
                                </a:rPr>
                              </m:ctrlPr>
                            </m:sSubPr>
                            <m:e>
                              <m:r>
                                <a:rPr lang="en-ZA" sz="1600" i="1" kern="0">
                                  <a:latin typeface="Cambria Math"/>
                                  <a:ea typeface="Cambria Math"/>
                                </a:rPr>
                                <m:t>𝐷</m:t>
                              </m:r>
                            </m:e>
                            <m:sub>
                              <m:r>
                                <a:rPr lang="en-ZA" sz="1600" i="1" kern="0">
                                  <a:latin typeface="Cambria Math"/>
                                  <a:ea typeface="Cambria Math"/>
                                </a:rPr>
                                <m:t>𝑒𝑞𝑏</m:t>
                              </m:r>
                            </m:sub>
                          </m:sSub>
                          <m:r>
                            <a:rPr lang="en-ZA" sz="1600" i="1" kern="0">
                              <a:latin typeface="Cambria Math"/>
                              <a:ea typeface="Cambria Math"/>
                            </a:rPr>
                            <m:t>𝐿</m:t>
                          </m:r>
                        </m:num>
                        <m:den>
                          <m:r>
                            <a:rPr lang="en-ZA" sz="1600" i="1" kern="0">
                              <a:latin typeface="Cambria Math"/>
                              <a:ea typeface="Cambria Math"/>
                            </a:rPr>
                            <m:t>2</m:t>
                          </m:r>
                          <m:sSub>
                            <m:sSubPr>
                              <m:ctrlPr>
                                <a:rPr lang="en-ZA" sz="1600" i="1" kern="0">
                                  <a:latin typeface="Cambria Math"/>
                                  <a:ea typeface="Cambria Math"/>
                                </a:rPr>
                              </m:ctrlPr>
                            </m:sSubPr>
                            <m:e>
                              <m:r>
                                <a:rPr lang="en-ZA" sz="1600" i="1" kern="0">
                                  <a:latin typeface="Cambria Math"/>
                                  <a:ea typeface="Cambria Math"/>
                                </a:rPr>
                                <m:t>𝑒</m:t>
                              </m:r>
                            </m:e>
                            <m:sub>
                              <m:r>
                                <a:rPr lang="en-ZA" sz="1600" i="1" kern="0">
                                  <a:latin typeface="Cambria Math"/>
                                  <a:ea typeface="Cambria Math"/>
                                </a:rPr>
                                <m:t>𝑎𝑏</m:t>
                              </m:r>
                            </m:sub>
                          </m:sSub>
                          <m:r>
                            <a:rPr lang="en-ZA" sz="1600" i="1" kern="0">
                              <a:latin typeface="Cambria Math"/>
                              <a:ea typeface="Cambria Math"/>
                            </a:rPr>
                            <m:t>𝐿</m:t>
                          </m:r>
                          <m:r>
                            <a:rPr lang="en-ZA" sz="1600" i="1" kern="0">
                              <a:latin typeface="Cambria Math"/>
                              <a:ea typeface="Cambria Math"/>
                            </a:rPr>
                            <m:t>−</m:t>
                          </m:r>
                          <m:sSub>
                            <m:sSubPr>
                              <m:ctrlPr>
                                <a:rPr lang="en-ZA" sz="1600" i="1" kern="0">
                                  <a:latin typeface="Cambria Math"/>
                                  <a:ea typeface="Cambria Math"/>
                                </a:rPr>
                              </m:ctrlPr>
                            </m:sSubPr>
                            <m:e>
                              <m:r>
                                <a:rPr lang="en-ZA" sz="1600" i="1" kern="0">
                                  <a:latin typeface="Cambria Math"/>
                                  <a:ea typeface="Cambria Math"/>
                                </a:rPr>
                                <m:t>𝑎𝑟𝑒𝑎</m:t>
                              </m:r>
                            </m:e>
                            <m:sub>
                              <m:r>
                                <a:rPr lang="en-ZA" sz="1600" i="1" kern="0">
                                  <a:latin typeface="Cambria Math"/>
                                  <a:ea typeface="Cambria Math"/>
                                </a:rPr>
                                <m:t>𝑒𝑥𝑐𝑎𝑣𝑎𝑡𝑖𝑜𝑛</m:t>
                              </m:r>
                            </m:sub>
                          </m:sSub>
                        </m:den>
                      </m:f>
                    </m:oMath>
                  </m:oMathPara>
                </a14:m>
                <a:endParaRPr lang="en-US" sz="1600" kern="0" dirty="0"/>
              </a:p>
              <a:p>
                <a:pPr marL="0" indent="0" algn="just" eaLnBrk="1" hangingPunct="1">
                  <a:lnSpc>
                    <a:spcPct val="130000"/>
                  </a:lnSpc>
                  <a:buNone/>
                </a:pPr>
                <a14:m>
                  <m:oMathPara xmlns:m="http://schemas.openxmlformats.org/officeDocument/2006/math">
                    <m:oMathParaPr>
                      <m:jc m:val="centerGroup"/>
                    </m:oMathParaPr>
                    <m:oMath xmlns:m="http://schemas.openxmlformats.org/officeDocument/2006/math">
                      <m:sSub>
                        <m:sSubPr>
                          <m:ctrlPr>
                            <a:rPr lang="en-US" sz="1600" i="1" kern="0">
                              <a:latin typeface="Cambria Math"/>
                            </a:rPr>
                          </m:ctrlPr>
                        </m:sSubPr>
                        <m:e>
                          <m:r>
                            <a:rPr lang="en-US" sz="1600" i="1" kern="0">
                              <a:latin typeface="Cambria Math"/>
                              <a:ea typeface="Cambria Math"/>
                            </a:rPr>
                            <m:t>𝜎</m:t>
                          </m:r>
                        </m:e>
                        <m:sub>
                          <m:r>
                            <a:rPr lang="en-US" sz="1600" i="1" kern="0">
                              <a:latin typeface="Cambria Math"/>
                              <a:ea typeface="Cambria Math"/>
                            </a:rPr>
                            <m:t>𝜃</m:t>
                          </m:r>
                          <m:r>
                            <a:rPr lang="en-ZA" sz="1600" b="0" i="1" kern="0" smtClean="0">
                              <a:latin typeface="Cambria Math"/>
                              <a:ea typeface="Cambria Math"/>
                            </a:rPr>
                            <m:t>𝑏</m:t>
                          </m:r>
                        </m:sub>
                      </m:sSub>
                      <m:r>
                        <a:rPr lang="en-US" sz="1600" i="1" kern="0">
                          <a:latin typeface="Cambria Math"/>
                          <a:ea typeface="Cambria Math"/>
                        </a:rPr>
                        <m:t>=</m:t>
                      </m:r>
                      <m:f>
                        <m:fPr>
                          <m:ctrlPr>
                            <a:rPr lang="en-US" sz="1600" i="1" kern="0">
                              <a:latin typeface="Cambria Math"/>
                              <a:ea typeface="Cambria Math"/>
                            </a:rPr>
                          </m:ctrlPr>
                        </m:fPr>
                        <m:num>
                          <m:r>
                            <a:rPr lang="en-ZA" sz="1600" i="1" kern="0">
                              <a:latin typeface="Cambria Math"/>
                              <a:ea typeface="Cambria Math"/>
                            </a:rPr>
                            <m:t>17.1×(205+55)×197</m:t>
                          </m:r>
                        </m:num>
                        <m:den>
                          <m:r>
                            <a:rPr lang="en-ZA" sz="1600" i="1" kern="0">
                              <a:latin typeface="Cambria Math"/>
                              <a:ea typeface="Cambria Math"/>
                            </a:rPr>
                            <m:t>2×55×197−0.5</m:t>
                          </m:r>
                          <m:r>
                            <a:rPr lang="en-ZA" sz="1600" i="1" kern="0">
                              <a:latin typeface="Cambria Math"/>
                              <a:ea typeface="Cambria Math"/>
                            </a:rPr>
                            <m:t>𝜋</m:t>
                          </m:r>
                          <m:sSubSup>
                            <m:sSubSupPr>
                              <m:ctrlPr>
                                <a:rPr lang="en-ZA" sz="1600" i="1" kern="0">
                                  <a:latin typeface="Cambria Math"/>
                                  <a:ea typeface="Cambria Math"/>
                                </a:rPr>
                              </m:ctrlPr>
                            </m:sSubSupPr>
                            <m:e>
                              <m:sSub>
                                <m:sSubPr>
                                  <m:ctrlPr>
                                    <a:rPr lang="en-ZA" sz="1600" i="1" kern="0">
                                      <a:latin typeface="Cambria Math"/>
                                      <a:ea typeface="Cambria Math"/>
                                    </a:rPr>
                                  </m:ctrlPr>
                                </m:sSubPr>
                                <m:e>
                                  <m:r>
                                    <a:rPr lang="en-ZA" sz="1600" i="1" kern="0">
                                      <a:latin typeface="Cambria Math"/>
                                      <a:ea typeface="Cambria Math"/>
                                    </a:rPr>
                                    <m:t>𝑟</m:t>
                                  </m:r>
                                </m:e>
                                <m:sub>
                                  <m:r>
                                    <a:rPr lang="en-ZA" sz="1600" i="1" kern="0">
                                      <a:latin typeface="Cambria Math"/>
                                      <a:ea typeface="Cambria Math"/>
                                    </a:rPr>
                                    <m:t>𝑒𝑥𝑐</m:t>
                                  </m:r>
                                </m:sub>
                              </m:sSub>
                            </m:e>
                            <m:sub/>
                            <m:sup>
                              <m:r>
                                <a:rPr lang="en-ZA" sz="1600" i="1" kern="0">
                                  <a:latin typeface="Cambria Math"/>
                                  <a:ea typeface="Cambria Math"/>
                                </a:rPr>
                                <m:t>2</m:t>
                              </m:r>
                            </m:sup>
                          </m:sSubSup>
                        </m:den>
                      </m:f>
                    </m:oMath>
                  </m:oMathPara>
                </a14:m>
                <a:endParaRPr lang="en-US" sz="1600" kern="0" dirty="0"/>
              </a:p>
              <a:p>
                <a:pPr marL="0" indent="0" algn="just" eaLnBrk="1" hangingPunct="1">
                  <a:lnSpc>
                    <a:spcPct val="130000"/>
                  </a:lnSpc>
                  <a:buNone/>
                </a:pPr>
                <a14:m>
                  <m:oMathPara xmlns:m="http://schemas.openxmlformats.org/officeDocument/2006/math">
                    <m:oMathParaPr>
                      <m:jc m:val="centerGroup"/>
                    </m:oMathParaPr>
                    <m:oMath xmlns:m="http://schemas.openxmlformats.org/officeDocument/2006/math">
                      <m:sSub>
                        <m:sSubPr>
                          <m:ctrlPr>
                            <a:rPr lang="en-US" sz="1600" i="1" kern="0">
                              <a:latin typeface="Cambria Math"/>
                            </a:rPr>
                          </m:ctrlPr>
                        </m:sSubPr>
                        <m:e>
                          <m:r>
                            <a:rPr lang="en-US" sz="1600" i="1" kern="0">
                              <a:latin typeface="Cambria Math"/>
                              <a:ea typeface="Cambria Math"/>
                            </a:rPr>
                            <m:t>𝜎</m:t>
                          </m:r>
                        </m:e>
                        <m:sub>
                          <m:r>
                            <a:rPr lang="en-US" sz="1600" i="1" kern="0">
                              <a:latin typeface="Cambria Math"/>
                              <a:ea typeface="Cambria Math"/>
                            </a:rPr>
                            <m:t>𝜃</m:t>
                          </m:r>
                        </m:sub>
                      </m:sSub>
                      <m:r>
                        <a:rPr lang="en-US" sz="1600" i="1" kern="0">
                          <a:latin typeface="Cambria Math"/>
                          <a:ea typeface="Cambria Math"/>
                        </a:rPr>
                        <m:t>=</m:t>
                      </m:r>
                      <m:r>
                        <a:rPr lang="en-ZA" sz="1600" i="1" kern="0">
                          <a:latin typeface="Cambria Math"/>
                          <a:ea typeface="Cambria Math"/>
                        </a:rPr>
                        <m:t>40.5 </m:t>
                      </m:r>
                      <m:r>
                        <m:rPr>
                          <m:nor/>
                        </m:rPr>
                        <a:rPr lang="en-ZA" sz="1600" kern="0">
                          <a:latin typeface="Cambria Math"/>
                          <a:ea typeface="Cambria Math"/>
                        </a:rPr>
                        <m:t>MPa</m:t>
                      </m:r>
                    </m:oMath>
                  </m:oMathPara>
                </a14:m>
                <a:endParaRPr lang="en-US" sz="1600" kern="0" dirty="0"/>
              </a:p>
              <a:p>
                <a:pPr marL="0" indent="0" algn="just" eaLnBrk="1" hangingPunct="1">
                  <a:lnSpc>
                    <a:spcPct val="130000"/>
                  </a:lnSpc>
                  <a:buNone/>
                </a:pPr>
                <a:endParaRPr lang="en-US" sz="1600" kern="0" dirty="0" smtClean="0"/>
              </a:p>
              <a:p>
                <a:pPr marL="0" indent="0" algn="just" eaLnBrk="1" hangingPunct="1">
                  <a:lnSpc>
                    <a:spcPct val="130000"/>
                  </a:lnSpc>
                  <a:buNone/>
                </a:pPr>
                <a:endParaRPr lang="en-US" sz="1600" kern="0" dirty="0" smtClean="0"/>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410634" y="1408113"/>
                <a:ext cx="8481846" cy="5045075"/>
              </a:xfrm>
              <a:prstGeom prst="rect">
                <a:avLst/>
              </a:prstGeom>
              <a:blipFill rotWithShape="1">
                <a:blip r:embed="rId2"/>
                <a:stretch>
                  <a:fillRect l="-359" t="-845" r="-35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ZA">
                    <a:noFill/>
                  </a:rPr>
                  <a:t> </a:t>
                </a:r>
              </a:p>
            </p:txBody>
          </p:sp>
        </mc:Fallback>
      </mc:AlternateContent>
    </p:spTree>
    <p:extLst>
      <p:ext uri="{BB962C8B-B14F-4D97-AF65-F5344CB8AC3E}">
        <p14:creationId xmlns:p14="http://schemas.microsoft.com/office/powerpoint/2010/main" val="2041761175"/>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2</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Introduction</a:t>
            </a:r>
          </a:p>
        </p:txBody>
      </p:sp>
      <p:sp>
        <p:nvSpPr>
          <p:cNvPr id="19461" name="Rectangle 3"/>
          <p:cNvSpPr>
            <a:spLocks noGrp="1" noChangeArrowheads="1"/>
          </p:cNvSpPr>
          <p:nvPr>
            <p:ph type="body" idx="1"/>
          </p:nvPr>
        </p:nvSpPr>
        <p:spPr>
          <a:xfrm>
            <a:off x="251520" y="1124744"/>
            <a:ext cx="8496944" cy="5045075"/>
          </a:xfrm>
        </p:spPr>
        <p:txBody>
          <a:bodyPr/>
          <a:lstStyle/>
          <a:p>
            <a:pPr marL="0" indent="0" eaLnBrk="1" hangingPunct="1">
              <a:buFontTx/>
              <a:buNone/>
              <a:defRPr/>
            </a:pPr>
            <a:r>
              <a:rPr lang="en-ZA" sz="1800" b="1" noProof="0" dirty="0" smtClean="0"/>
              <a:t>Background</a:t>
            </a:r>
            <a:r>
              <a:rPr lang="en-ZA" sz="1800" noProof="0" dirty="0" smtClean="0"/>
              <a:t>:</a:t>
            </a:r>
          </a:p>
          <a:p>
            <a:pPr eaLnBrk="1" hangingPunct="1">
              <a:defRPr/>
            </a:pPr>
            <a:r>
              <a:rPr lang="en-ZA" sz="1800" noProof="0" dirty="0" smtClean="0"/>
              <a:t>This workshop is part 2 in the series of modelling and analysing a spherical header.</a:t>
            </a:r>
          </a:p>
          <a:p>
            <a:pPr marL="0" indent="0" eaLnBrk="1" hangingPunct="1">
              <a:buFontTx/>
              <a:buNone/>
              <a:defRPr/>
            </a:pPr>
            <a:endParaRPr lang="en-ZA" sz="1800" noProof="0" dirty="0" smtClean="0"/>
          </a:p>
          <a:p>
            <a:pPr marL="0" indent="0" eaLnBrk="1" hangingPunct="1">
              <a:buFontTx/>
              <a:buNone/>
              <a:defRPr/>
            </a:pPr>
            <a:r>
              <a:rPr lang="en-ZA" sz="1800" b="1" noProof="0" dirty="0" smtClean="0"/>
              <a:t>Objectives</a:t>
            </a:r>
            <a:r>
              <a:rPr lang="en-ZA" sz="1800" noProof="0" dirty="0" smtClean="0"/>
              <a:t>:</a:t>
            </a:r>
          </a:p>
          <a:p>
            <a:pPr eaLnBrk="1" hangingPunct="1">
              <a:defRPr/>
            </a:pPr>
            <a:r>
              <a:rPr lang="en-ZA" sz="1800" noProof="0" dirty="0" smtClean="0"/>
              <a:t>Adding an excavation to the header</a:t>
            </a:r>
          </a:p>
          <a:p>
            <a:pPr eaLnBrk="1" hangingPunct="1">
              <a:defRPr/>
            </a:pPr>
            <a:r>
              <a:rPr lang="en-ZA" sz="1800" noProof="0" dirty="0" smtClean="0"/>
              <a:t>Setting up and solving a spherical header FEM model</a:t>
            </a:r>
          </a:p>
          <a:p>
            <a:pPr eaLnBrk="1" hangingPunct="1">
              <a:defRPr/>
            </a:pPr>
            <a:r>
              <a:rPr lang="en-ZA" sz="1800" noProof="0" dirty="0" smtClean="0"/>
              <a:t>Analysing the results</a:t>
            </a:r>
            <a:endParaRPr lang="en-ZA" sz="1800" noProof="0" dirty="0"/>
          </a:p>
        </p:txBody>
      </p:sp>
      <p:pic>
        <p:nvPicPr>
          <p:cNvPr id="52228" name="Picture 4" descr="D:\Kriel_Header_7-3-2016\Screenshots\Header_Complete(no mes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4208" y="4654384"/>
            <a:ext cx="2510237" cy="2069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505429"/>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20</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410634" y="1408113"/>
                <a:ext cx="8481846" cy="50450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None/>
                </a:pPr>
                <a:r>
                  <a:rPr lang="en-US" sz="1600" b="1" kern="0" dirty="0" smtClean="0"/>
                  <a:t>FEM Analysis – </a:t>
                </a:r>
                <a:r>
                  <a:rPr lang="en-US" sz="1600" b="1" kern="0" dirty="0" err="1"/>
                  <a:t>Precalculations</a:t>
                </a:r>
                <a:r>
                  <a:rPr lang="en-US" sz="1600" b="1" kern="0" dirty="0"/>
                  <a:t>: Hoop </a:t>
                </a:r>
                <a:r>
                  <a:rPr lang="en-US" sz="1600" b="1" kern="0" dirty="0" smtClean="0"/>
                  <a:t>Stress</a:t>
                </a:r>
              </a:p>
              <a:p>
                <a:pPr algn="just" eaLnBrk="1" hangingPunct="1"/>
                <a:r>
                  <a:rPr lang="en-US" sz="1600" kern="0" dirty="0"/>
                  <a:t>The basic hoop stress before excavation for the spherical section (shell) can be calculated as:</a:t>
                </a:r>
              </a:p>
              <a:p>
                <a:pPr marL="0" indent="0" algn="just" eaLnBrk="1" hangingPunct="1">
                  <a:lnSpc>
                    <a:spcPct val="130000"/>
                  </a:lnSpc>
                  <a:buNone/>
                </a:pPr>
                <a14:m>
                  <m:oMathPara xmlns:m="http://schemas.openxmlformats.org/officeDocument/2006/math">
                    <m:oMathParaPr>
                      <m:jc m:val="centerGroup"/>
                    </m:oMathParaPr>
                    <m:oMath xmlns:m="http://schemas.openxmlformats.org/officeDocument/2006/math">
                      <m:sSub>
                        <m:sSubPr>
                          <m:ctrlPr>
                            <a:rPr lang="en-US" sz="1600" i="1" kern="0" smtClean="0">
                              <a:latin typeface="Cambria Math"/>
                            </a:rPr>
                          </m:ctrlPr>
                        </m:sSubPr>
                        <m:e>
                          <m:r>
                            <a:rPr lang="en-US" sz="1600" i="1" kern="0" smtClean="0">
                              <a:latin typeface="Cambria Math"/>
                              <a:ea typeface="Cambria Math"/>
                            </a:rPr>
                            <m:t>𝜎</m:t>
                          </m:r>
                        </m:e>
                        <m:sub>
                          <m:r>
                            <a:rPr lang="en-US" sz="1600" i="1" kern="0" smtClean="0">
                              <a:latin typeface="Cambria Math"/>
                              <a:ea typeface="Cambria Math"/>
                            </a:rPr>
                            <m:t>𝜃</m:t>
                          </m:r>
                          <m:r>
                            <a:rPr lang="en-ZA" sz="1600" b="0" i="1" kern="0" smtClean="0">
                              <a:latin typeface="Cambria Math"/>
                              <a:ea typeface="Cambria Math"/>
                            </a:rPr>
                            <m:t>𝑠</m:t>
                          </m:r>
                        </m:sub>
                      </m:sSub>
                      <m:r>
                        <a:rPr lang="en-US" sz="1600" i="1" kern="0" smtClean="0">
                          <a:latin typeface="Cambria Math"/>
                          <a:ea typeface="Cambria Math"/>
                        </a:rPr>
                        <m:t>=</m:t>
                      </m:r>
                      <m:f>
                        <m:fPr>
                          <m:ctrlPr>
                            <a:rPr lang="en-US" sz="1600" i="1" kern="0" smtClean="0">
                              <a:latin typeface="Cambria Math"/>
                              <a:ea typeface="Cambria Math"/>
                            </a:rPr>
                          </m:ctrlPr>
                        </m:fPr>
                        <m:num>
                          <m:sSub>
                            <m:sSubPr>
                              <m:ctrlPr>
                                <a:rPr lang="en-US" sz="1600" i="1" kern="0" smtClean="0">
                                  <a:latin typeface="Cambria Math"/>
                                  <a:ea typeface="Cambria Math"/>
                                </a:rPr>
                              </m:ctrlPr>
                            </m:sSubPr>
                            <m:e>
                              <m:r>
                                <a:rPr lang="en-ZA" sz="1600" b="0" i="1" kern="0" smtClean="0">
                                  <a:latin typeface="Cambria Math"/>
                                  <a:ea typeface="Cambria Math"/>
                                </a:rPr>
                                <m:t>𝑝</m:t>
                              </m:r>
                            </m:e>
                            <m:sub>
                              <m:r>
                                <a:rPr lang="en-ZA" sz="1600" b="0" i="1" kern="0" smtClean="0">
                                  <a:latin typeface="Cambria Math"/>
                                  <a:ea typeface="Cambria Math"/>
                                </a:rPr>
                                <m:t>𝑐</m:t>
                              </m:r>
                            </m:sub>
                          </m:sSub>
                          <m:sSub>
                            <m:sSubPr>
                              <m:ctrlPr>
                                <a:rPr lang="en-US" sz="1600" i="1" kern="0" smtClean="0">
                                  <a:latin typeface="Cambria Math"/>
                                  <a:ea typeface="Cambria Math"/>
                                </a:rPr>
                              </m:ctrlPr>
                            </m:sSubPr>
                            <m:e>
                              <m:r>
                                <a:rPr lang="en-ZA" sz="1600" b="0" i="1" kern="0" smtClean="0">
                                  <a:latin typeface="Cambria Math"/>
                                  <a:ea typeface="Cambria Math"/>
                                </a:rPr>
                                <m:t>𝐷</m:t>
                              </m:r>
                            </m:e>
                            <m:sub>
                              <m:r>
                                <a:rPr lang="en-ZA" sz="1600" b="0" i="1" kern="0" smtClean="0">
                                  <a:latin typeface="Cambria Math"/>
                                  <a:ea typeface="Cambria Math"/>
                                </a:rPr>
                                <m:t>𝑒𝑞𝑏</m:t>
                              </m:r>
                            </m:sub>
                          </m:sSub>
                          <m:r>
                            <a:rPr lang="en-ZA" sz="1600" b="0" i="1" strike="sngStrike" kern="0" smtClean="0">
                              <a:latin typeface="Cambria Math"/>
                              <a:ea typeface="Cambria Math"/>
                            </a:rPr>
                            <m:t>𝐿</m:t>
                          </m:r>
                        </m:num>
                        <m:den>
                          <m:r>
                            <a:rPr lang="en-ZA" sz="1600" b="0" i="1" kern="0" smtClean="0">
                              <a:latin typeface="Cambria Math"/>
                              <a:ea typeface="Cambria Math"/>
                            </a:rPr>
                            <m:t>4</m:t>
                          </m:r>
                          <m:sSub>
                            <m:sSubPr>
                              <m:ctrlPr>
                                <a:rPr lang="en-ZA" sz="1600" b="0" i="1" kern="0" smtClean="0">
                                  <a:latin typeface="Cambria Math"/>
                                  <a:ea typeface="Cambria Math"/>
                                </a:rPr>
                              </m:ctrlPr>
                            </m:sSubPr>
                            <m:e>
                              <m:r>
                                <a:rPr lang="en-ZA" sz="1600" b="0" i="1" kern="0" smtClean="0">
                                  <a:latin typeface="Cambria Math"/>
                                  <a:ea typeface="Cambria Math"/>
                                </a:rPr>
                                <m:t>𝑒</m:t>
                              </m:r>
                            </m:e>
                            <m:sub>
                              <m:r>
                                <a:rPr lang="en-ZA" sz="1600" b="0" i="1" kern="0" smtClean="0">
                                  <a:latin typeface="Cambria Math"/>
                                  <a:ea typeface="Cambria Math"/>
                                </a:rPr>
                                <m:t>𝑎𝑏</m:t>
                              </m:r>
                            </m:sub>
                          </m:sSub>
                          <m:r>
                            <a:rPr lang="en-ZA" sz="1600" b="0" i="1" strike="sngStrike" kern="0" smtClean="0">
                              <a:latin typeface="Cambria Math"/>
                              <a:ea typeface="Cambria Math"/>
                            </a:rPr>
                            <m:t>𝐿</m:t>
                          </m:r>
                        </m:den>
                      </m:f>
                    </m:oMath>
                  </m:oMathPara>
                </a14:m>
                <a:endParaRPr lang="en-US" sz="1600" kern="0" dirty="0" smtClean="0"/>
              </a:p>
              <a:p>
                <a:pPr marL="0" indent="0" algn="just" eaLnBrk="1" hangingPunct="1">
                  <a:lnSpc>
                    <a:spcPct val="130000"/>
                  </a:lnSpc>
                  <a:buNone/>
                </a:pPr>
                <a14:m>
                  <m:oMathPara xmlns:m="http://schemas.openxmlformats.org/officeDocument/2006/math">
                    <m:oMathParaPr>
                      <m:jc m:val="centerGroup"/>
                    </m:oMathParaPr>
                    <m:oMath xmlns:m="http://schemas.openxmlformats.org/officeDocument/2006/math">
                      <m:sSub>
                        <m:sSubPr>
                          <m:ctrlPr>
                            <a:rPr lang="en-US" sz="1600" i="1" kern="0">
                              <a:latin typeface="Cambria Math"/>
                            </a:rPr>
                          </m:ctrlPr>
                        </m:sSubPr>
                        <m:e>
                          <m:r>
                            <a:rPr lang="en-US" sz="1600" i="1" kern="0">
                              <a:latin typeface="Cambria Math"/>
                              <a:ea typeface="Cambria Math"/>
                            </a:rPr>
                            <m:t>𝜎</m:t>
                          </m:r>
                        </m:e>
                        <m:sub>
                          <m:r>
                            <a:rPr lang="en-US" sz="1600" i="1" kern="0">
                              <a:latin typeface="Cambria Math"/>
                              <a:ea typeface="Cambria Math"/>
                            </a:rPr>
                            <m:t>𝜃</m:t>
                          </m:r>
                          <m:r>
                            <a:rPr lang="en-ZA" sz="1600" b="0" i="1" kern="0" smtClean="0">
                              <a:latin typeface="Cambria Math"/>
                              <a:ea typeface="Cambria Math"/>
                            </a:rPr>
                            <m:t>𝑠</m:t>
                          </m:r>
                        </m:sub>
                      </m:sSub>
                      <m:r>
                        <a:rPr lang="en-US" sz="1600" i="1" kern="0">
                          <a:latin typeface="Cambria Math"/>
                          <a:ea typeface="Cambria Math"/>
                        </a:rPr>
                        <m:t>=</m:t>
                      </m:r>
                      <m:f>
                        <m:fPr>
                          <m:ctrlPr>
                            <a:rPr lang="en-US" sz="1600" i="1" kern="0">
                              <a:latin typeface="Cambria Math"/>
                              <a:ea typeface="Cambria Math"/>
                            </a:rPr>
                          </m:ctrlPr>
                        </m:fPr>
                        <m:num>
                          <m:r>
                            <a:rPr lang="en-ZA" sz="1600" b="0" i="1" kern="0" smtClean="0">
                              <a:latin typeface="Cambria Math"/>
                              <a:ea typeface="Cambria Math"/>
                            </a:rPr>
                            <m:t>17.1×(420+65)</m:t>
                          </m:r>
                        </m:num>
                        <m:den>
                          <m:r>
                            <a:rPr lang="en-ZA" sz="1600" b="0" i="1" kern="0" smtClean="0">
                              <a:latin typeface="Cambria Math"/>
                              <a:ea typeface="Cambria Math"/>
                            </a:rPr>
                            <m:t>4</m:t>
                          </m:r>
                          <m:r>
                            <a:rPr lang="en-ZA" sz="1600" i="1" kern="0" smtClean="0">
                              <a:latin typeface="Cambria Math"/>
                              <a:ea typeface="Cambria Math"/>
                            </a:rPr>
                            <m:t>×</m:t>
                          </m:r>
                          <m:r>
                            <a:rPr lang="en-ZA" sz="1600" b="0" i="1" kern="0" smtClean="0">
                              <a:latin typeface="Cambria Math"/>
                              <a:ea typeface="Cambria Math"/>
                            </a:rPr>
                            <m:t>65</m:t>
                          </m:r>
                        </m:den>
                      </m:f>
                    </m:oMath>
                  </m:oMathPara>
                </a14:m>
                <a:endParaRPr lang="en-US" sz="1600" kern="0" dirty="0" smtClean="0"/>
              </a:p>
              <a:p>
                <a:pPr marL="0" indent="0" algn="just" eaLnBrk="1" hangingPunct="1">
                  <a:lnSpc>
                    <a:spcPct val="130000"/>
                  </a:lnSpc>
                  <a:buNone/>
                </a:pPr>
                <a14:m>
                  <m:oMathPara xmlns:m="http://schemas.openxmlformats.org/officeDocument/2006/math">
                    <m:oMathParaPr>
                      <m:jc m:val="centerGroup"/>
                    </m:oMathParaPr>
                    <m:oMath xmlns:m="http://schemas.openxmlformats.org/officeDocument/2006/math">
                      <m:sSub>
                        <m:sSubPr>
                          <m:ctrlPr>
                            <a:rPr lang="en-US" sz="1600" i="1" kern="0">
                              <a:latin typeface="Cambria Math"/>
                            </a:rPr>
                          </m:ctrlPr>
                        </m:sSubPr>
                        <m:e>
                          <m:r>
                            <a:rPr lang="en-US" sz="1600" i="1" kern="0">
                              <a:latin typeface="Cambria Math"/>
                              <a:ea typeface="Cambria Math"/>
                            </a:rPr>
                            <m:t>𝜎</m:t>
                          </m:r>
                        </m:e>
                        <m:sub>
                          <m:r>
                            <a:rPr lang="en-US" sz="1600" i="1" kern="0">
                              <a:latin typeface="Cambria Math"/>
                              <a:ea typeface="Cambria Math"/>
                            </a:rPr>
                            <m:t>𝜃</m:t>
                          </m:r>
                          <m:r>
                            <a:rPr lang="en-ZA" sz="1600" b="0" i="1" kern="0" smtClean="0">
                              <a:latin typeface="Cambria Math"/>
                              <a:ea typeface="Cambria Math"/>
                            </a:rPr>
                            <m:t>𝑠</m:t>
                          </m:r>
                        </m:sub>
                      </m:sSub>
                      <m:r>
                        <a:rPr lang="en-US" sz="1600" i="1" kern="0">
                          <a:latin typeface="Cambria Math"/>
                          <a:ea typeface="Cambria Math"/>
                        </a:rPr>
                        <m:t>=</m:t>
                      </m:r>
                      <m:r>
                        <a:rPr lang="en-ZA" sz="1600" b="0" i="1" kern="0" smtClean="0">
                          <a:latin typeface="Cambria Math"/>
                          <a:ea typeface="Cambria Math"/>
                        </a:rPr>
                        <m:t>31.9 </m:t>
                      </m:r>
                      <m:r>
                        <m:rPr>
                          <m:nor/>
                        </m:rPr>
                        <a:rPr lang="en-ZA" sz="1600" b="0" i="0" kern="0" smtClean="0">
                          <a:latin typeface="Cambria Math"/>
                          <a:ea typeface="Cambria Math"/>
                        </a:rPr>
                        <m:t>MPa</m:t>
                      </m:r>
                    </m:oMath>
                  </m:oMathPara>
                </a14:m>
                <a:endParaRPr lang="en-US" sz="1600" kern="0" dirty="0" smtClean="0"/>
              </a:p>
              <a:p>
                <a:pPr algn="just" eaLnBrk="1" hangingPunct="1"/>
                <a:r>
                  <a:rPr lang="en-US" sz="1600" kern="0" dirty="0"/>
                  <a:t>The basic hoop stress </a:t>
                </a:r>
                <a:r>
                  <a:rPr lang="en-US" sz="1600" kern="0" dirty="0" smtClean="0"/>
                  <a:t>with an excavation of 5mm </a:t>
                </a:r>
                <a:r>
                  <a:rPr lang="en-US" sz="1600" kern="0" dirty="0"/>
                  <a:t>for the </a:t>
                </a:r>
                <a:r>
                  <a:rPr lang="en-US" sz="1600" kern="0" dirty="0" smtClean="0"/>
                  <a:t>spherical </a:t>
                </a:r>
                <a:r>
                  <a:rPr lang="en-US" sz="1600" kern="0" dirty="0"/>
                  <a:t>section </a:t>
                </a:r>
                <a:r>
                  <a:rPr lang="en-US" sz="1600" kern="0" dirty="0" smtClean="0"/>
                  <a:t>(shell) </a:t>
                </a:r>
                <a:r>
                  <a:rPr lang="en-US" sz="1600" kern="0" dirty="0"/>
                  <a:t>can be calculated as</a:t>
                </a:r>
                <a:r>
                  <a:rPr lang="en-US" sz="1600" kern="0" dirty="0" smtClean="0"/>
                  <a:t>:</a:t>
                </a:r>
              </a:p>
              <a:p>
                <a:pPr marL="0" indent="0" algn="just" eaLnBrk="1" hangingPunct="1">
                  <a:lnSpc>
                    <a:spcPct val="130000"/>
                  </a:lnSpc>
                  <a:buNone/>
                </a:pPr>
                <a14:m>
                  <m:oMathPara xmlns:m="http://schemas.openxmlformats.org/officeDocument/2006/math">
                    <m:oMathParaPr>
                      <m:jc m:val="centerGroup"/>
                    </m:oMathParaPr>
                    <m:oMath xmlns:m="http://schemas.openxmlformats.org/officeDocument/2006/math">
                      <m:sSub>
                        <m:sSubPr>
                          <m:ctrlPr>
                            <a:rPr lang="en-US" sz="1600" i="1" kern="0">
                              <a:latin typeface="Cambria Math"/>
                            </a:rPr>
                          </m:ctrlPr>
                        </m:sSubPr>
                        <m:e>
                          <m:r>
                            <a:rPr lang="en-US" sz="1600" i="1" kern="0">
                              <a:latin typeface="Cambria Math"/>
                              <a:ea typeface="Cambria Math"/>
                            </a:rPr>
                            <m:t>𝜎</m:t>
                          </m:r>
                        </m:e>
                        <m:sub>
                          <m:r>
                            <a:rPr lang="en-US" sz="1600" i="1" kern="0">
                              <a:latin typeface="Cambria Math"/>
                              <a:ea typeface="Cambria Math"/>
                            </a:rPr>
                            <m:t>𝜃</m:t>
                          </m:r>
                          <m:r>
                            <a:rPr lang="en-ZA" sz="1600" b="0" i="1" kern="0" smtClean="0">
                              <a:latin typeface="Cambria Math"/>
                              <a:ea typeface="Cambria Math"/>
                            </a:rPr>
                            <m:t>𝑠</m:t>
                          </m:r>
                        </m:sub>
                      </m:sSub>
                      <m:r>
                        <a:rPr lang="en-US" sz="1600" i="1" kern="0">
                          <a:latin typeface="Cambria Math"/>
                          <a:ea typeface="Cambria Math"/>
                        </a:rPr>
                        <m:t>=</m:t>
                      </m:r>
                      <m:f>
                        <m:fPr>
                          <m:ctrlPr>
                            <a:rPr lang="en-US" sz="1600" i="1" kern="0">
                              <a:latin typeface="Cambria Math"/>
                              <a:ea typeface="Cambria Math"/>
                            </a:rPr>
                          </m:ctrlPr>
                        </m:fPr>
                        <m:num>
                          <m:sSub>
                            <m:sSubPr>
                              <m:ctrlPr>
                                <a:rPr lang="en-US" sz="1600" i="1" kern="0">
                                  <a:latin typeface="Cambria Math"/>
                                  <a:ea typeface="Cambria Math"/>
                                </a:rPr>
                              </m:ctrlPr>
                            </m:sSubPr>
                            <m:e>
                              <m:r>
                                <a:rPr lang="en-ZA" sz="1600" i="1" kern="0">
                                  <a:latin typeface="Cambria Math"/>
                                  <a:ea typeface="Cambria Math"/>
                                </a:rPr>
                                <m:t>𝑝</m:t>
                              </m:r>
                            </m:e>
                            <m:sub>
                              <m:r>
                                <a:rPr lang="en-ZA" sz="1600" i="1" kern="0">
                                  <a:latin typeface="Cambria Math"/>
                                  <a:ea typeface="Cambria Math"/>
                                </a:rPr>
                                <m:t>𝑐</m:t>
                              </m:r>
                            </m:sub>
                          </m:sSub>
                          <m:sSub>
                            <m:sSubPr>
                              <m:ctrlPr>
                                <a:rPr lang="en-US" sz="1600" i="1" kern="0">
                                  <a:latin typeface="Cambria Math"/>
                                  <a:ea typeface="Cambria Math"/>
                                </a:rPr>
                              </m:ctrlPr>
                            </m:sSubPr>
                            <m:e>
                              <m:r>
                                <a:rPr lang="en-ZA" sz="1600" i="1" kern="0">
                                  <a:latin typeface="Cambria Math"/>
                                  <a:ea typeface="Cambria Math"/>
                                </a:rPr>
                                <m:t>𝐷</m:t>
                              </m:r>
                            </m:e>
                            <m:sub>
                              <m:r>
                                <a:rPr lang="en-ZA" sz="1600" i="1" kern="0">
                                  <a:latin typeface="Cambria Math"/>
                                  <a:ea typeface="Cambria Math"/>
                                </a:rPr>
                                <m:t>𝑒𝑞𝑏</m:t>
                              </m:r>
                            </m:sub>
                          </m:sSub>
                          <m:r>
                            <a:rPr lang="en-ZA" sz="1600" i="1" kern="0">
                              <a:latin typeface="Cambria Math"/>
                              <a:ea typeface="Cambria Math"/>
                            </a:rPr>
                            <m:t>𝐿</m:t>
                          </m:r>
                        </m:num>
                        <m:den>
                          <m:r>
                            <a:rPr lang="en-ZA" sz="1600" i="1" kern="0">
                              <a:latin typeface="Cambria Math"/>
                              <a:ea typeface="Cambria Math"/>
                            </a:rPr>
                            <m:t>4</m:t>
                          </m:r>
                          <m:sSub>
                            <m:sSubPr>
                              <m:ctrlPr>
                                <a:rPr lang="en-ZA" sz="1600" i="1" kern="0">
                                  <a:latin typeface="Cambria Math"/>
                                  <a:ea typeface="Cambria Math"/>
                                </a:rPr>
                              </m:ctrlPr>
                            </m:sSubPr>
                            <m:e>
                              <m:r>
                                <a:rPr lang="en-ZA" sz="1600" i="1" kern="0">
                                  <a:latin typeface="Cambria Math"/>
                                  <a:ea typeface="Cambria Math"/>
                                </a:rPr>
                                <m:t>𝑒</m:t>
                              </m:r>
                            </m:e>
                            <m:sub>
                              <m:r>
                                <a:rPr lang="en-ZA" sz="1600" i="1" kern="0">
                                  <a:latin typeface="Cambria Math"/>
                                  <a:ea typeface="Cambria Math"/>
                                </a:rPr>
                                <m:t>𝑎𝑏</m:t>
                              </m:r>
                            </m:sub>
                          </m:sSub>
                          <m:r>
                            <a:rPr lang="en-ZA" sz="1600" i="1" kern="0">
                              <a:latin typeface="Cambria Math"/>
                              <a:ea typeface="Cambria Math"/>
                            </a:rPr>
                            <m:t>𝐿</m:t>
                          </m:r>
                          <m:r>
                            <a:rPr lang="en-ZA" sz="1600" i="1" kern="0">
                              <a:latin typeface="Cambria Math"/>
                              <a:ea typeface="Cambria Math"/>
                            </a:rPr>
                            <m:t>−</m:t>
                          </m:r>
                          <m:sSub>
                            <m:sSubPr>
                              <m:ctrlPr>
                                <a:rPr lang="en-ZA" sz="1600" i="1" kern="0">
                                  <a:latin typeface="Cambria Math"/>
                                  <a:ea typeface="Cambria Math"/>
                                </a:rPr>
                              </m:ctrlPr>
                            </m:sSubPr>
                            <m:e>
                              <m:r>
                                <a:rPr lang="en-ZA" sz="1600" i="1" kern="0">
                                  <a:latin typeface="Cambria Math"/>
                                  <a:ea typeface="Cambria Math"/>
                                </a:rPr>
                                <m:t>𝑎𝑟𝑒𝑎</m:t>
                              </m:r>
                            </m:e>
                            <m:sub>
                              <m:r>
                                <a:rPr lang="en-ZA" sz="1600" i="1" kern="0">
                                  <a:latin typeface="Cambria Math"/>
                                  <a:ea typeface="Cambria Math"/>
                                </a:rPr>
                                <m:t>𝑒𝑥𝑐𝑎𝑣𝑎𝑡𝑖𝑜𝑛</m:t>
                              </m:r>
                            </m:sub>
                          </m:sSub>
                        </m:den>
                      </m:f>
                    </m:oMath>
                  </m:oMathPara>
                </a14:m>
                <a:endParaRPr lang="en-ZA" sz="1600" kern="0" dirty="0" smtClean="0">
                  <a:ea typeface="Cambria Math"/>
                </a:endParaRPr>
              </a:p>
              <a:p>
                <a:pPr marL="0" indent="0" algn="just" eaLnBrk="1" hangingPunct="1">
                  <a:lnSpc>
                    <a:spcPct val="130000"/>
                  </a:lnSpc>
                  <a:buNone/>
                </a:pPr>
                <a14:m>
                  <m:oMathPara xmlns:m="http://schemas.openxmlformats.org/officeDocument/2006/math">
                    <m:oMathParaPr>
                      <m:jc m:val="centerGroup"/>
                    </m:oMathParaPr>
                    <m:oMath xmlns:m="http://schemas.openxmlformats.org/officeDocument/2006/math">
                      <m:sSub>
                        <m:sSubPr>
                          <m:ctrlPr>
                            <a:rPr lang="en-US" sz="1600" i="1" kern="0">
                              <a:latin typeface="Cambria Math"/>
                            </a:rPr>
                          </m:ctrlPr>
                        </m:sSubPr>
                        <m:e>
                          <m:r>
                            <a:rPr lang="en-US" sz="1600" i="1" kern="0">
                              <a:latin typeface="Cambria Math"/>
                              <a:ea typeface="Cambria Math"/>
                            </a:rPr>
                            <m:t>𝜎</m:t>
                          </m:r>
                        </m:e>
                        <m:sub>
                          <m:r>
                            <a:rPr lang="en-US" sz="1600" i="1" kern="0">
                              <a:latin typeface="Cambria Math"/>
                              <a:ea typeface="Cambria Math"/>
                            </a:rPr>
                            <m:t>𝜃</m:t>
                          </m:r>
                          <m:r>
                            <a:rPr lang="en-ZA" sz="1600" b="0" i="1" kern="0" smtClean="0">
                              <a:latin typeface="Cambria Math"/>
                              <a:ea typeface="Cambria Math"/>
                            </a:rPr>
                            <m:t>𝑠</m:t>
                          </m:r>
                        </m:sub>
                      </m:sSub>
                      <m:r>
                        <a:rPr lang="en-US" sz="1600" i="1" kern="0">
                          <a:latin typeface="Cambria Math"/>
                          <a:ea typeface="Cambria Math"/>
                        </a:rPr>
                        <m:t>=</m:t>
                      </m:r>
                      <m:f>
                        <m:fPr>
                          <m:ctrlPr>
                            <a:rPr lang="en-US" sz="1600" i="1" kern="0">
                              <a:latin typeface="Cambria Math"/>
                              <a:ea typeface="Cambria Math"/>
                            </a:rPr>
                          </m:ctrlPr>
                        </m:fPr>
                        <m:num>
                          <m:r>
                            <a:rPr lang="en-ZA" sz="1600" b="0" i="1" kern="0" smtClean="0">
                              <a:latin typeface="Cambria Math"/>
                              <a:ea typeface="Cambria Math"/>
                            </a:rPr>
                            <m:t>17.1×(420+65)×(420+65)</m:t>
                          </m:r>
                          <m:r>
                            <a:rPr lang="en-ZA" sz="1600" b="0" i="1" kern="0" smtClean="0">
                              <a:latin typeface="Cambria Math"/>
                              <a:ea typeface="Cambria Math"/>
                            </a:rPr>
                            <m:t>𝜋</m:t>
                          </m:r>
                        </m:num>
                        <m:den>
                          <m:r>
                            <a:rPr lang="en-ZA" sz="1600" i="1" kern="0">
                              <a:latin typeface="Cambria Math"/>
                              <a:ea typeface="Cambria Math"/>
                            </a:rPr>
                            <m:t>4</m:t>
                          </m:r>
                          <m:r>
                            <a:rPr lang="en-ZA" sz="1600" i="1" kern="0" smtClean="0">
                              <a:latin typeface="Cambria Math"/>
                              <a:ea typeface="Cambria Math"/>
                            </a:rPr>
                            <m:t>×</m:t>
                          </m:r>
                          <m:r>
                            <a:rPr lang="en-ZA" sz="1600" b="0" i="1" kern="0" smtClean="0">
                              <a:latin typeface="Cambria Math"/>
                              <a:ea typeface="Cambria Math"/>
                            </a:rPr>
                            <m:t>65×(</m:t>
                          </m:r>
                          <m:r>
                            <a:rPr lang="en-ZA" sz="1600" i="1" kern="0">
                              <a:latin typeface="Cambria Math"/>
                              <a:ea typeface="Cambria Math"/>
                            </a:rPr>
                            <m:t>420+65)</m:t>
                          </m:r>
                          <m:r>
                            <a:rPr lang="en-ZA" sz="1600" i="1" kern="0">
                              <a:latin typeface="Cambria Math"/>
                              <a:ea typeface="Cambria Math"/>
                            </a:rPr>
                            <m:t>𝜋</m:t>
                          </m:r>
                          <m:r>
                            <a:rPr lang="en-ZA" sz="1600" i="1" kern="0">
                              <a:latin typeface="Cambria Math"/>
                              <a:ea typeface="Cambria Math"/>
                            </a:rPr>
                            <m:t>−0.5</m:t>
                          </m:r>
                          <m:r>
                            <a:rPr lang="en-ZA" sz="1600" i="1" kern="0">
                              <a:latin typeface="Cambria Math"/>
                              <a:ea typeface="Cambria Math"/>
                            </a:rPr>
                            <m:t>𝜋</m:t>
                          </m:r>
                          <m:sSubSup>
                            <m:sSubSupPr>
                              <m:ctrlPr>
                                <a:rPr lang="en-ZA" sz="1600" i="1" kern="0">
                                  <a:latin typeface="Cambria Math"/>
                                  <a:ea typeface="Cambria Math"/>
                                </a:rPr>
                              </m:ctrlPr>
                            </m:sSubSupPr>
                            <m:e>
                              <m:sSub>
                                <m:sSubPr>
                                  <m:ctrlPr>
                                    <a:rPr lang="en-ZA" sz="1600" i="1" kern="0">
                                      <a:latin typeface="Cambria Math"/>
                                      <a:ea typeface="Cambria Math"/>
                                    </a:rPr>
                                  </m:ctrlPr>
                                </m:sSubPr>
                                <m:e>
                                  <m:r>
                                    <a:rPr lang="en-ZA" sz="1600" i="1" kern="0">
                                      <a:latin typeface="Cambria Math"/>
                                      <a:ea typeface="Cambria Math"/>
                                    </a:rPr>
                                    <m:t>𝑟</m:t>
                                  </m:r>
                                </m:e>
                                <m:sub>
                                  <m:r>
                                    <a:rPr lang="en-ZA" sz="1600" i="1" kern="0">
                                      <a:latin typeface="Cambria Math"/>
                                      <a:ea typeface="Cambria Math"/>
                                    </a:rPr>
                                    <m:t>𝑒𝑥𝑐</m:t>
                                  </m:r>
                                </m:sub>
                              </m:sSub>
                            </m:e>
                            <m:sub/>
                            <m:sup>
                              <m:r>
                                <a:rPr lang="en-ZA" sz="1600" i="1" kern="0">
                                  <a:latin typeface="Cambria Math"/>
                                  <a:ea typeface="Cambria Math"/>
                                </a:rPr>
                                <m:t>2</m:t>
                              </m:r>
                            </m:sup>
                          </m:sSubSup>
                        </m:den>
                      </m:f>
                    </m:oMath>
                  </m:oMathPara>
                </a14:m>
                <a:endParaRPr lang="en-US" sz="1600" kern="0" dirty="0"/>
              </a:p>
              <a:p>
                <a:pPr marL="0" indent="0" algn="just" eaLnBrk="1" hangingPunct="1">
                  <a:lnSpc>
                    <a:spcPct val="130000"/>
                  </a:lnSpc>
                  <a:buNone/>
                </a:pPr>
                <a14:m>
                  <m:oMathPara xmlns:m="http://schemas.openxmlformats.org/officeDocument/2006/math">
                    <m:oMathParaPr>
                      <m:jc m:val="centerGroup"/>
                    </m:oMathParaPr>
                    <m:oMath xmlns:m="http://schemas.openxmlformats.org/officeDocument/2006/math">
                      <m:sSub>
                        <m:sSubPr>
                          <m:ctrlPr>
                            <a:rPr lang="en-US" sz="1600" i="1" kern="0">
                              <a:latin typeface="Cambria Math"/>
                            </a:rPr>
                          </m:ctrlPr>
                        </m:sSubPr>
                        <m:e>
                          <m:r>
                            <a:rPr lang="en-US" sz="1600" i="1" kern="0">
                              <a:latin typeface="Cambria Math"/>
                              <a:ea typeface="Cambria Math"/>
                            </a:rPr>
                            <m:t>𝜎</m:t>
                          </m:r>
                        </m:e>
                        <m:sub>
                          <m:r>
                            <a:rPr lang="en-US" sz="1600" i="1" kern="0">
                              <a:latin typeface="Cambria Math"/>
                              <a:ea typeface="Cambria Math"/>
                            </a:rPr>
                            <m:t>𝜃</m:t>
                          </m:r>
                          <m:r>
                            <a:rPr lang="en-ZA" sz="1600" b="0" i="1" kern="0" smtClean="0">
                              <a:latin typeface="Cambria Math"/>
                              <a:ea typeface="Cambria Math"/>
                            </a:rPr>
                            <m:t>𝑠</m:t>
                          </m:r>
                        </m:sub>
                      </m:sSub>
                      <m:r>
                        <a:rPr lang="en-US" sz="1600" i="1" kern="0">
                          <a:latin typeface="Cambria Math"/>
                          <a:ea typeface="Cambria Math"/>
                        </a:rPr>
                        <m:t>=</m:t>
                      </m:r>
                      <m:r>
                        <a:rPr lang="en-ZA" sz="1600" b="0" i="1" kern="0" smtClean="0">
                          <a:latin typeface="Cambria Math"/>
                          <a:ea typeface="Cambria Math"/>
                        </a:rPr>
                        <m:t>31.9</m:t>
                      </m:r>
                      <m:r>
                        <a:rPr lang="en-ZA" sz="1600" i="1" kern="0">
                          <a:latin typeface="Cambria Math"/>
                          <a:ea typeface="Cambria Math"/>
                        </a:rPr>
                        <m:t> </m:t>
                      </m:r>
                      <m:r>
                        <m:rPr>
                          <m:nor/>
                        </m:rPr>
                        <a:rPr lang="en-ZA" sz="1600" kern="0">
                          <a:latin typeface="Cambria Math"/>
                          <a:ea typeface="Cambria Math"/>
                        </a:rPr>
                        <m:t>MPa</m:t>
                      </m:r>
                    </m:oMath>
                  </m:oMathPara>
                </a14:m>
                <a:endParaRPr lang="en-US" sz="1600" kern="0" dirty="0"/>
              </a:p>
              <a:p>
                <a:pPr marL="0" indent="0" algn="just" eaLnBrk="1" hangingPunct="1">
                  <a:lnSpc>
                    <a:spcPct val="130000"/>
                  </a:lnSpc>
                  <a:buNone/>
                </a:pPr>
                <a:endParaRPr lang="en-US" sz="1600" kern="0" dirty="0" smtClean="0"/>
              </a:p>
              <a:p>
                <a:pPr marL="0" indent="0" algn="just" eaLnBrk="1" hangingPunct="1">
                  <a:lnSpc>
                    <a:spcPct val="130000"/>
                  </a:lnSpc>
                  <a:buNone/>
                </a:pPr>
                <a:endParaRPr lang="en-US" sz="1600" kern="0" dirty="0" smtClean="0"/>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410634" y="1408113"/>
                <a:ext cx="8481846" cy="5045075"/>
              </a:xfrm>
              <a:prstGeom prst="rect">
                <a:avLst/>
              </a:prstGeom>
              <a:blipFill rotWithShape="1">
                <a:blip r:embed="rId2"/>
                <a:stretch>
                  <a:fillRect l="-359" t="-845" r="-35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ZA">
                    <a:noFill/>
                  </a:rPr>
                  <a:t> </a:t>
                </a:r>
              </a:p>
            </p:txBody>
          </p:sp>
        </mc:Fallback>
      </mc:AlternateContent>
    </p:spTree>
    <p:extLst>
      <p:ext uri="{BB962C8B-B14F-4D97-AF65-F5344CB8AC3E}">
        <p14:creationId xmlns:p14="http://schemas.microsoft.com/office/powerpoint/2010/main" val="2106554001"/>
      </p:ext>
    </p:extLst>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21</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0" name="Rectangle 3"/>
          <p:cNvSpPr txBox="1">
            <a:spLocks noChangeArrowheads="1"/>
          </p:cNvSpPr>
          <p:nvPr/>
        </p:nvSpPr>
        <p:spPr bwMode="auto">
          <a:xfrm>
            <a:off x="410634" y="1408113"/>
            <a:ext cx="8481846" cy="504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a:t>
            </a:r>
            <a:r>
              <a:rPr lang="en-US" sz="1600" b="1" kern="0" dirty="0" err="1" smtClean="0"/>
              <a:t>Precalculations</a:t>
            </a:r>
            <a:r>
              <a:rPr lang="en-US" sz="1600" b="1" kern="0" dirty="0" smtClean="0"/>
              <a:t>: Hoop Stress Comparison</a:t>
            </a:r>
          </a:p>
          <a:p>
            <a:pPr algn="just" eaLnBrk="1" hangingPunct="1"/>
            <a:r>
              <a:rPr lang="en-US" sz="1600" kern="0" dirty="0" smtClean="0"/>
              <a:t>The table below illustrate the effect of the excavations on the hoop stresses of the branch and shell respectively.</a:t>
            </a:r>
          </a:p>
          <a:p>
            <a:pPr algn="just" eaLnBrk="1" hangingPunct="1"/>
            <a:endParaRPr lang="en-US" sz="1600" kern="0" dirty="0"/>
          </a:p>
          <a:p>
            <a:pPr algn="just" eaLnBrk="1" hangingPunct="1"/>
            <a:endParaRPr lang="en-US" sz="1600" kern="0" dirty="0" smtClean="0"/>
          </a:p>
          <a:p>
            <a:pPr algn="just" eaLnBrk="1" hangingPunct="1"/>
            <a:endParaRPr lang="en-US" sz="1600" kern="0" dirty="0"/>
          </a:p>
          <a:p>
            <a:pPr algn="just" eaLnBrk="1" hangingPunct="1"/>
            <a:endParaRPr lang="en-US" sz="1600" kern="0" dirty="0" smtClean="0"/>
          </a:p>
          <a:p>
            <a:pPr algn="just" eaLnBrk="1" hangingPunct="1"/>
            <a:endParaRPr lang="en-US" sz="1600" kern="0" dirty="0"/>
          </a:p>
          <a:p>
            <a:pPr algn="just" eaLnBrk="1" hangingPunct="1"/>
            <a:r>
              <a:rPr lang="en-US" sz="1600" kern="0" dirty="0"/>
              <a:t>It can be seen from the calculations for the hoop stresses that the excavation has little effect on the component’s </a:t>
            </a:r>
            <a:r>
              <a:rPr lang="en-US" sz="1600" kern="0" dirty="0" smtClean="0"/>
              <a:t>global hoop </a:t>
            </a:r>
            <a:r>
              <a:rPr lang="en-US" sz="1600" kern="0" dirty="0"/>
              <a:t>stress. </a:t>
            </a:r>
            <a:r>
              <a:rPr lang="en-US" sz="1600" kern="0" dirty="0" smtClean="0"/>
              <a:t>The reason for this is because the reduction in cross-sectional area due to the excavation is almost negligible. But </a:t>
            </a:r>
            <a:r>
              <a:rPr lang="en-US" sz="1600" kern="0" dirty="0"/>
              <a:t>this doesn’t mean that </a:t>
            </a:r>
            <a:r>
              <a:rPr lang="en-US" sz="1600" kern="0" dirty="0" smtClean="0"/>
              <a:t>local stress </a:t>
            </a:r>
            <a:r>
              <a:rPr lang="en-US" sz="1600" kern="0" dirty="0"/>
              <a:t>concentrations will not </a:t>
            </a:r>
            <a:r>
              <a:rPr lang="en-US" sz="1600" kern="0" dirty="0" smtClean="0"/>
              <a:t>occur, especially around the excavated area. That is why a FEM analysis is essential.</a:t>
            </a:r>
          </a:p>
          <a:p>
            <a:pPr marL="0" indent="0" algn="just" eaLnBrk="1" hangingPunct="1">
              <a:lnSpc>
                <a:spcPct val="130000"/>
              </a:lnSpc>
              <a:buNone/>
            </a:pPr>
            <a:endParaRPr lang="en-US" sz="1600" kern="0" dirty="0" smtClean="0"/>
          </a:p>
        </p:txBody>
      </p:sp>
      <p:graphicFrame>
        <p:nvGraphicFramePr>
          <p:cNvPr id="2" name="Table 1"/>
          <p:cNvGraphicFramePr>
            <a:graphicFrameLocks noGrp="1"/>
          </p:cNvGraphicFramePr>
          <p:nvPr>
            <p:extLst>
              <p:ext uri="{D42A27DB-BD31-4B8C-83A1-F6EECF244321}">
                <p14:modId xmlns:p14="http://schemas.microsoft.com/office/powerpoint/2010/main" val="3491665422"/>
              </p:ext>
            </p:extLst>
          </p:nvPr>
        </p:nvGraphicFramePr>
        <p:xfrm>
          <a:off x="1403648" y="2563440"/>
          <a:ext cx="6096000" cy="173112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ZA" sz="1600" dirty="0" smtClean="0">
                          <a:latin typeface="+mn-lt"/>
                        </a:rPr>
                        <a:t>Excavation Depth [mm]</a:t>
                      </a:r>
                      <a:endParaRPr lang="en-ZA" sz="1600" dirty="0">
                        <a:latin typeface="+mn-lt"/>
                      </a:endParaRPr>
                    </a:p>
                  </a:txBody>
                  <a:tcPr/>
                </a:tc>
                <a:tc>
                  <a:txBody>
                    <a:bodyPr/>
                    <a:lstStyle/>
                    <a:p>
                      <a:pPr algn="ctr"/>
                      <a:r>
                        <a:rPr lang="en-ZA" sz="1600" dirty="0" smtClean="0">
                          <a:latin typeface="+mn-lt"/>
                        </a:rPr>
                        <a:t>Spherical section</a:t>
                      </a:r>
                      <a:r>
                        <a:rPr lang="en-ZA" sz="1600" baseline="0" dirty="0" smtClean="0">
                          <a:latin typeface="+mn-lt"/>
                        </a:rPr>
                        <a:t> hoop stress</a:t>
                      </a:r>
                      <a:endParaRPr lang="en-ZA" sz="1600" dirty="0">
                        <a:latin typeface="+mn-lt"/>
                      </a:endParaRPr>
                    </a:p>
                  </a:txBody>
                  <a:tcPr/>
                </a:tc>
                <a:tc>
                  <a:txBody>
                    <a:bodyPr/>
                    <a:lstStyle/>
                    <a:p>
                      <a:pPr algn="ctr"/>
                      <a:r>
                        <a:rPr lang="en-ZA" sz="1600" dirty="0" smtClean="0">
                          <a:latin typeface="+mn-lt"/>
                        </a:rPr>
                        <a:t>Pipe section</a:t>
                      </a:r>
                    </a:p>
                    <a:p>
                      <a:pPr algn="ctr"/>
                      <a:r>
                        <a:rPr lang="en-ZA" sz="1600" dirty="0" smtClean="0">
                          <a:latin typeface="+mn-lt"/>
                        </a:rPr>
                        <a:t>hoop stress</a:t>
                      </a:r>
                      <a:endParaRPr lang="en-ZA" sz="1600" dirty="0">
                        <a:latin typeface="+mn-lt"/>
                      </a:endParaRPr>
                    </a:p>
                  </a:txBody>
                  <a:tcPr/>
                </a:tc>
              </a:tr>
              <a:tr h="288000">
                <a:tc>
                  <a:txBody>
                    <a:bodyPr/>
                    <a:lstStyle/>
                    <a:p>
                      <a:pPr algn="ctr" fontAlgn="b"/>
                      <a:r>
                        <a:rPr lang="en-ZA" sz="1200" b="1" i="0" u="none" strike="noStrike" dirty="0">
                          <a:solidFill>
                            <a:schemeClr val="tx1"/>
                          </a:solidFill>
                          <a:effectLst/>
                          <a:latin typeface="+mn-lt"/>
                        </a:rPr>
                        <a:t>5</a:t>
                      </a:r>
                    </a:p>
                  </a:txBody>
                  <a:tcPr marL="9525" marR="9525" marT="9525" marB="0" anchor="ctr"/>
                </a:tc>
                <a:tc>
                  <a:txBody>
                    <a:bodyPr/>
                    <a:lstStyle/>
                    <a:p>
                      <a:pPr algn="ctr" fontAlgn="b"/>
                      <a:r>
                        <a:rPr lang="en-ZA" sz="1200" b="1" i="0" u="none" strike="noStrike" dirty="0" smtClean="0">
                          <a:solidFill>
                            <a:schemeClr val="tx1"/>
                          </a:solidFill>
                          <a:effectLst/>
                          <a:latin typeface="+mn-lt"/>
                        </a:rPr>
                        <a:t>31.901</a:t>
                      </a:r>
                      <a:endParaRPr lang="en-ZA" sz="1200" b="1" i="0" u="none" strike="noStrike" dirty="0">
                        <a:solidFill>
                          <a:schemeClr val="tx1"/>
                        </a:solidFill>
                        <a:effectLst/>
                        <a:latin typeface="+mn-lt"/>
                      </a:endParaRPr>
                    </a:p>
                  </a:txBody>
                  <a:tcPr marL="9525" marR="9525" marT="9525" marB="0" anchor="ctr"/>
                </a:tc>
                <a:tc>
                  <a:txBody>
                    <a:bodyPr/>
                    <a:lstStyle/>
                    <a:p>
                      <a:pPr algn="ctr" fontAlgn="b"/>
                      <a:r>
                        <a:rPr lang="en-ZA" sz="1200" b="1" i="0" u="none" strike="noStrike" dirty="0" smtClean="0">
                          <a:solidFill>
                            <a:schemeClr val="tx1"/>
                          </a:solidFill>
                          <a:effectLst/>
                          <a:latin typeface="+mn-lt"/>
                        </a:rPr>
                        <a:t>40.491</a:t>
                      </a:r>
                      <a:endParaRPr lang="en-ZA" sz="1200" b="1" i="0" u="none" strike="noStrike" dirty="0">
                        <a:solidFill>
                          <a:schemeClr val="tx1"/>
                        </a:solidFill>
                        <a:effectLst/>
                        <a:latin typeface="+mn-lt"/>
                      </a:endParaRPr>
                    </a:p>
                  </a:txBody>
                  <a:tcPr marL="9525" marR="9525" marT="9525" marB="0" anchor="ctr"/>
                </a:tc>
              </a:tr>
              <a:tr h="288000">
                <a:tc>
                  <a:txBody>
                    <a:bodyPr/>
                    <a:lstStyle/>
                    <a:p>
                      <a:pPr algn="ctr" fontAlgn="b"/>
                      <a:r>
                        <a:rPr lang="en-ZA" sz="1200" b="1" i="0" u="none" strike="noStrike" dirty="0">
                          <a:solidFill>
                            <a:schemeClr val="tx1"/>
                          </a:solidFill>
                          <a:effectLst/>
                          <a:latin typeface="+mn-lt"/>
                        </a:rPr>
                        <a:t>10</a:t>
                      </a:r>
                    </a:p>
                  </a:txBody>
                  <a:tcPr marL="9525" marR="9525" marT="9525" marB="0" anchor="ctr"/>
                </a:tc>
                <a:tc>
                  <a:txBody>
                    <a:bodyPr/>
                    <a:lstStyle/>
                    <a:p>
                      <a:pPr algn="ctr" fontAlgn="b"/>
                      <a:r>
                        <a:rPr lang="en-ZA" sz="1200" b="1" i="0" u="none" strike="noStrike" dirty="0" smtClean="0">
                          <a:solidFill>
                            <a:schemeClr val="tx1"/>
                          </a:solidFill>
                          <a:effectLst/>
                          <a:latin typeface="+mn-lt"/>
                        </a:rPr>
                        <a:t>31.910</a:t>
                      </a:r>
                      <a:endParaRPr lang="en-ZA" sz="1200" b="1" i="0" u="none" strike="noStrike" dirty="0">
                        <a:solidFill>
                          <a:schemeClr val="tx1"/>
                        </a:solidFill>
                        <a:effectLst/>
                        <a:latin typeface="+mn-lt"/>
                      </a:endParaRPr>
                    </a:p>
                  </a:txBody>
                  <a:tcPr marL="9525" marR="9525" marT="9525" marB="0" anchor="ctr"/>
                </a:tc>
                <a:tc>
                  <a:txBody>
                    <a:bodyPr/>
                    <a:lstStyle/>
                    <a:p>
                      <a:pPr algn="ctr" fontAlgn="b"/>
                      <a:r>
                        <a:rPr lang="en-ZA" sz="1200" b="1" i="0" u="none" strike="noStrike" dirty="0" smtClean="0">
                          <a:solidFill>
                            <a:schemeClr val="tx1"/>
                          </a:solidFill>
                          <a:effectLst/>
                          <a:latin typeface="+mn-lt"/>
                        </a:rPr>
                        <a:t>40.713</a:t>
                      </a:r>
                      <a:endParaRPr lang="en-ZA" sz="1200" b="1" i="0" u="none" strike="noStrike" dirty="0">
                        <a:solidFill>
                          <a:schemeClr val="tx1"/>
                        </a:solidFill>
                        <a:effectLst/>
                        <a:latin typeface="+mn-lt"/>
                      </a:endParaRPr>
                    </a:p>
                  </a:txBody>
                  <a:tcPr marL="9525" marR="9525" marT="9525" marB="0" anchor="ctr"/>
                </a:tc>
              </a:tr>
              <a:tr h="288000">
                <a:tc>
                  <a:txBody>
                    <a:bodyPr/>
                    <a:lstStyle/>
                    <a:p>
                      <a:pPr algn="ctr" fontAlgn="b"/>
                      <a:r>
                        <a:rPr lang="en-ZA" sz="1200" b="1" i="0" u="none" strike="noStrike" dirty="0">
                          <a:solidFill>
                            <a:schemeClr val="tx1"/>
                          </a:solidFill>
                          <a:effectLst/>
                          <a:latin typeface="+mn-lt"/>
                        </a:rPr>
                        <a:t>20</a:t>
                      </a:r>
                    </a:p>
                  </a:txBody>
                  <a:tcPr marL="9525" marR="9525" marT="9525" marB="0" anchor="ctr"/>
                </a:tc>
                <a:tc>
                  <a:txBody>
                    <a:bodyPr/>
                    <a:lstStyle/>
                    <a:p>
                      <a:pPr algn="ctr" fontAlgn="b"/>
                      <a:r>
                        <a:rPr lang="en-ZA" sz="1200" b="1" i="0" u="none" strike="noStrike" dirty="0" smtClean="0">
                          <a:solidFill>
                            <a:schemeClr val="tx1"/>
                          </a:solidFill>
                          <a:effectLst/>
                          <a:latin typeface="+mn-lt"/>
                        </a:rPr>
                        <a:t>31.948</a:t>
                      </a:r>
                      <a:endParaRPr lang="en-ZA" sz="1200" b="1" i="0" u="none" strike="noStrike" dirty="0">
                        <a:solidFill>
                          <a:schemeClr val="tx1"/>
                        </a:solidFill>
                        <a:effectLst/>
                        <a:latin typeface="+mn-lt"/>
                      </a:endParaRPr>
                    </a:p>
                  </a:txBody>
                  <a:tcPr marL="9525" marR="9525" marT="9525" marB="0" anchor="ctr"/>
                </a:tc>
                <a:tc>
                  <a:txBody>
                    <a:bodyPr/>
                    <a:lstStyle/>
                    <a:p>
                      <a:pPr algn="ctr" fontAlgn="b"/>
                      <a:r>
                        <a:rPr lang="en-ZA" sz="1200" b="1" i="0" u="none" strike="noStrike" dirty="0" smtClean="0">
                          <a:solidFill>
                            <a:schemeClr val="tx1"/>
                          </a:solidFill>
                          <a:effectLst/>
                          <a:latin typeface="+mn-lt"/>
                        </a:rPr>
                        <a:t>41.625</a:t>
                      </a:r>
                      <a:endParaRPr lang="en-ZA" sz="1200" b="1" i="0" u="none" strike="noStrike" dirty="0">
                        <a:solidFill>
                          <a:schemeClr val="tx1"/>
                        </a:solidFill>
                        <a:effectLst/>
                        <a:latin typeface="+mn-lt"/>
                      </a:endParaRPr>
                    </a:p>
                  </a:txBody>
                  <a:tcPr marL="9525" marR="9525" marT="9525" marB="0" anchor="ctr"/>
                </a:tc>
              </a:tr>
              <a:tr h="288000">
                <a:tc>
                  <a:txBody>
                    <a:bodyPr/>
                    <a:lstStyle/>
                    <a:p>
                      <a:pPr algn="ctr" fontAlgn="b"/>
                      <a:r>
                        <a:rPr lang="en-ZA" sz="1200" b="1" i="0" u="none" strike="noStrike" dirty="0">
                          <a:solidFill>
                            <a:schemeClr val="tx1"/>
                          </a:solidFill>
                          <a:effectLst/>
                          <a:latin typeface="+mn-lt"/>
                        </a:rPr>
                        <a:t>50</a:t>
                      </a:r>
                    </a:p>
                  </a:txBody>
                  <a:tcPr marL="9525" marR="9525" marT="9525" marB="0" anchor="ctr"/>
                </a:tc>
                <a:tc>
                  <a:txBody>
                    <a:bodyPr/>
                    <a:lstStyle/>
                    <a:p>
                      <a:pPr algn="ctr" fontAlgn="b"/>
                      <a:r>
                        <a:rPr lang="en-ZA" sz="1200" b="1" i="0" u="none" strike="noStrike" dirty="0" smtClean="0">
                          <a:solidFill>
                            <a:schemeClr val="tx1"/>
                          </a:solidFill>
                          <a:effectLst/>
                          <a:latin typeface="+mn-lt"/>
                        </a:rPr>
                        <a:t>32.217</a:t>
                      </a:r>
                      <a:endParaRPr lang="en-ZA" sz="1200" b="1" i="0" u="none" strike="noStrike" dirty="0">
                        <a:solidFill>
                          <a:schemeClr val="tx1"/>
                        </a:solidFill>
                        <a:effectLst/>
                        <a:latin typeface="+mn-lt"/>
                      </a:endParaRPr>
                    </a:p>
                  </a:txBody>
                  <a:tcPr marL="9525" marR="9525" marT="9525" marB="0" anchor="ctr"/>
                </a:tc>
                <a:tc>
                  <a:txBody>
                    <a:bodyPr/>
                    <a:lstStyle/>
                    <a:p>
                      <a:pPr algn="ctr" fontAlgn="b"/>
                      <a:r>
                        <a:rPr lang="en-ZA" sz="1200" b="1" i="0" u="none" strike="noStrike" dirty="0" smtClean="0">
                          <a:solidFill>
                            <a:schemeClr val="tx1"/>
                          </a:solidFill>
                          <a:effectLst/>
                          <a:latin typeface="+mn-lt"/>
                        </a:rPr>
                        <a:t>49.363</a:t>
                      </a:r>
                      <a:endParaRPr lang="en-ZA" sz="1200" b="1" i="0" u="none" strike="noStrike" dirty="0">
                        <a:solidFill>
                          <a:schemeClr val="tx1"/>
                        </a:solidFill>
                        <a:effectLst/>
                        <a:latin typeface="+mn-lt"/>
                      </a:endParaRPr>
                    </a:p>
                  </a:txBody>
                  <a:tcPr marL="9525" marR="9525" marT="9525" marB="0" anchor="ctr"/>
                </a:tc>
              </a:tr>
            </a:tbl>
          </a:graphicData>
        </a:graphic>
      </p:graphicFrame>
    </p:spTree>
    <p:extLst>
      <p:ext uri="{BB962C8B-B14F-4D97-AF65-F5344CB8AC3E}">
        <p14:creationId xmlns:p14="http://schemas.microsoft.com/office/powerpoint/2010/main" val="2692006212"/>
      </p:ext>
    </p:extLst>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22</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410634" y="1408113"/>
                <a:ext cx="8481846" cy="50450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a:t>
                </a:r>
                <a:r>
                  <a:rPr lang="en-US" sz="1600" b="1" kern="0" dirty="0" err="1" smtClean="0"/>
                  <a:t>Precalculations</a:t>
                </a:r>
                <a:r>
                  <a:rPr lang="en-US" sz="1600" b="1" kern="0" dirty="0" smtClean="0"/>
                  <a:t>: Longitudinal Stress</a:t>
                </a:r>
              </a:p>
              <a:p>
                <a:pPr marL="0" indent="0" algn="just" eaLnBrk="1" hangingPunct="1">
                  <a:buNone/>
                </a:pPr>
                <a:r>
                  <a:rPr lang="en-US" sz="1600" b="1" kern="0" dirty="0" smtClean="0"/>
                  <a:t>Longitudinal stresses for a thin-walled pressure vessel</a:t>
                </a:r>
              </a:p>
              <a:p>
                <a:pPr algn="just" eaLnBrk="1" hangingPunct="1"/>
                <a:r>
                  <a:rPr lang="en-US" sz="1600" kern="0" dirty="0" smtClean="0"/>
                  <a:t>The longitudinal stresses are usually smaller than the hoop stress, but just for illustration purposes the basic longitudinal stress for the pipe section (branch) before excavation will be shown:</a:t>
                </a:r>
                <a:endParaRPr lang="en-US" sz="1600" kern="0" dirty="0"/>
              </a:p>
              <a:p>
                <a:pPr marL="0" indent="0" algn="just" eaLnBrk="1" hangingPunct="1">
                  <a:lnSpc>
                    <a:spcPct val="130000"/>
                  </a:lnSpc>
                  <a:buNone/>
                </a:pPr>
                <a14:m>
                  <m:oMathPara xmlns:m="http://schemas.openxmlformats.org/officeDocument/2006/math">
                    <m:oMathParaPr>
                      <m:jc m:val="centerGroup"/>
                    </m:oMathParaPr>
                    <m:oMath xmlns:m="http://schemas.openxmlformats.org/officeDocument/2006/math">
                      <m:sSub>
                        <m:sSubPr>
                          <m:ctrlPr>
                            <a:rPr lang="en-US" sz="1600" i="1" kern="0" smtClean="0">
                              <a:latin typeface="Cambria Math"/>
                            </a:rPr>
                          </m:ctrlPr>
                        </m:sSubPr>
                        <m:e>
                          <m:r>
                            <a:rPr lang="en-US" sz="1600" i="1" kern="0" smtClean="0">
                              <a:latin typeface="Cambria Math"/>
                              <a:ea typeface="Cambria Math"/>
                            </a:rPr>
                            <m:t>𝜎</m:t>
                          </m:r>
                        </m:e>
                        <m:sub>
                          <m:r>
                            <a:rPr lang="en-ZA" sz="1600" b="0" i="1" kern="0" smtClean="0">
                              <a:latin typeface="Cambria Math"/>
                              <a:ea typeface="Cambria Math"/>
                            </a:rPr>
                            <m:t>𝐿</m:t>
                          </m:r>
                        </m:sub>
                      </m:sSub>
                      <m:r>
                        <a:rPr lang="en-US" sz="1600" i="1" kern="0" smtClean="0">
                          <a:latin typeface="Cambria Math"/>
                          <a:ea typeface="Cambria Math"/>
                        </a:rPr>
                        <m:t>=</m:t>
                      </m:r>
                      <m:f>
                        <m:fPr>
                          <m:ctrlPr>
                            <a:rPr lang="en-US" sz="1600" i="1" kern="0" smtClean="0">
                              <a:latin typeface="Cambria Math"/>
                              <a:ea typeface="Cambria Math"/>
                            </a:rPr>
                          </m:ctrlPr>
                        </m:fPr>
                        <m:num>
                          <m:sSub>
                            <m:sSubPr>
                              <m:ctrlPr>
                                <a:rPr lang="en-US" sz="1600" i="1" kern="0" smtClean="0">
                                  <a:latin typeface="Cambria Math"/>
                                  <a:ea typeface="Cambria Math"/>
                                </a:rPr>
                              </m:ctrlPr>
                            </m:sSubPr>
                            <m:e>
                              <m:r>
                                <a:rPr lang="en-ZA" sz="1600" b="0" i="1" kern="0" smtClean="0">
                                  <a:latin typeface="Cambria Math"/>
                                  <a:ea typeface="Cambria Math"/>
                                </a:rPr>
                                <m:t>𝑝</m:t>
                              </m:r>
                            </m:e>
                            <m:sub>
                              <m:r>
                                <a:rPr lang="en-ZA" sz="1600" b="0" i="1" kern="0" smtClean="0">
                                  <a:latin typeface="Cambria Math"/>
                                  <a:ea typeface="Cambria Math"/>
                                </a:rPr>
                                <m:t>𝑐</m:t>
                              </m:r>
                            </m:sub>
                          </m:sSub>
                          <m:sSub>
                            <m:sSubPr>
                              <m:ctrlPr>
                                <a:rPr lang="en-US" sz="1600" i="1" kern="0" smtClean="0">
                                  <a:latin typeface="Cambria Math"/>
                                  <a:ea typeface="Cambria Math"/>
                                </a:rPr>
                              </m:ctrlPr>
                            </m:sSubPr>
                            <m:e>
                              <m:r>
                                <a:rPr lang="en-ZA" sz="1600" b="0" i="1" kern="0" smtClean="0">
                                  <a:latin typeface="Cambria Math"/>
                                  <a:ea typeface="Cambria Math"/>
                                </a:rPr>
                                <m:t>𝐷</m:t>
                              </m:r>
                            </m:e>
                            <m:sub>
                              <m:r>
                                <a:rPr lang="en-ZA" sz="1600" b="0" i="1" kern="0" smtClean="0">
                                  <a:latin typeface="Cambria Math"/>
                                  <a:ea typeface="Cambria Math"/>
                                </a:rPr>
                                <m:t>𝑒𝑞𝑏</m:t>
                              </m:r>
                            </m:sub>
                          </m:sSub>
                        </m:num>
                        <m:den>
                          <m:r>
                            <a:rPr lang="en-ZA" sz="1600" b="0" i="1" kern="0" smtClean="0">
                              <a:latin typeface="Cambria Math"/>
                              <a:ea typeface="Cambria Math"/>
                            </a:rPr>
                            <m:t>4</m:t>
                          </m:r>
                          <m:sSub>
                            <m:sSubPr>
                              <m:ctrlPr>
                                <a:rPr lang="en-ZA" sz="1600" b="0" i="1" kern="0" smtClean="0">
                                  <a:latin typeface="Cambria Math"/>
                                  <a:ea typeface="Cambria Math"/>
                                </a:rPr>
                              </m:ctrlPr>
                            </m:sSubPr>
                            <m:e>
                              <m:r>
                                <a:rPr lang="en-ZA" sz="1600" b="0" i="1" kern="0" smtClean="0">
                                  <a:latin typeface="Cambria Math"/>
                                  <a:ea typeface="Cambria Math"/>
                                </a:rPr>
                                <m:t>𝑒</m:t>
                              </m:r>
                            </m:e>
                            <m:sub>
                              <m:r>
                                <a:rPr lang="en-ZA" sz="1600" b="0" i="1" kern="0" smtClean="0">
                                  <a:latin typeface="Cambria Math"/>
                                  <a:ea typeface="Cambria Math"/>
                                </a:rPr>
                                <m:t>𝑎𝑏</m:t>
                              </m:r>
                            </m:sub>
                          </m:sSub>
                        </m:den>
                      </m:f>
                    </m:oMath>
                  </m:oMathPara>
                </a14:m>
                <a:endParaRPr lang="en-US" sz="1600" kern="0" dirty="0" smtClean="0"/>
              </a:p>
              <a:p>
                <a:pPr marL="0" indent="0" algn="just" eaLnBrk="1" hangingPunct="1">
                  <a:lnSpc>
                    <a:spcPct val="130000"/>
                  </a:lnSpc>
                  <a:buNone/>
                </a:pPr>
                <a14:m>
                  <m:oMathPara xmlns:m="http://schemas.openxmlformats.org/officeDocument/2006/math">
                    <m:oMathParaPr>
                      <m:jc m:val="centerGroup"/>
                    </m:oMathParaPr>
                    <m:oMath xmlns:m="http://schemas.openxmlformats.org/officeDocument/2006/math">
                      <m:sSub>
                        <m:sSubPr>
                          <m:ctrlPr>
                            <a:rPr lang="en-US" sz="1600" i="1" kern="0">
                              <a:latin typeface="Cambria Math"/>
                            </a:rPr>
                          </m:ctrlPr>
                        </m:sSubPr>
                        <m:e>
                          <m:r>
                            <a:rPr lang="en-US" sz="1600" i="1" kern="0">
                              <a:latin typeface="Cambria Math"/>
                              <a:ea typeface="Cambria Math"/>
                            </a:rPr>
                            <m:t>𝜎</m:t>
                          </m:r>
                        </m:e>
                        <m:sub>
                          <m:r>
                            <a:rPr lang="en-ZA" sz="1600" b="0" i="1" kern="0" smtClean="0">
                              <a:latin typeface="Cambria Math"/>
                              <a:ea typeface="Cambria Math"/>
                            </a:rPr>
                            <m:t>𝐿</m:t>
                          </m:r>
                        </m:sub>
                      </m:sSub>
                      <m:r>
                        <a:rPr lang="en-US" sz="1600" i="1" kern="0">
                          <a:latin typeface="Cambria Math"/>
                          <a:ea typeface="Cambria Math"/>
                        </a:rPr>
                        <m:t>=</m:t>
                      </m:r>
                      <m:f>
                        <m:fPr>
                          <m:ctrlPr>
                            <a:rPr lang="en-US" sz="1600" i="1" kern="0">
                              <a:latin typeface="Cambria Math"/>
                              <a:ea typeface="Cambria Math"/>
                            </a:rPr>
                          </m:ctrlPr>
                        </m:fPr>
                        <m:num>
                          <m:r>
                            <a:rPr lang="en-ZA" sz="1600" b="0" i="1" kern="0" smtClean="0">
                              <a:latin typeface="Cambria Math"/>
                              <a:ea typeface="Cambria Math"/>
                            </a:rPr>
                            <m:t>17.1×(205+55)</m:t>
                          </m:r>
                        </m:num>
                        <m:den>
                          <m:r>
                            <a:rPr lang="en-ZA" sz="1600" b="0" i="1" kern="0" smtClean="0">
                              <a:latin typeface="Cambria Math"/>
                              <a:ea typeface="Cambria Math"/>
                            </a:rPr>
                            <m:t>4</m:t>
                          </m:r>
                          <m:r>
                            <a:rPr lang="en-ZA" sz="1600" i="1" kern="0" smtClean="0">
                              <a:latin typeface="Cambria Math"/>
                              <a:ea typeface="Cambria Math"/>
                            </a:rPr>
                            <m:t>×</m:t>
                          </m:r>
                          <m:r>
                            <a:rPr lang="en-ZA" sz="1600" b="0" i="1" kern="0" smtClean="0">
                              <a:latin typeface="Cambria Math"/>
                              <a:ea typeface="Cambria Math"/>
                            </a:rPr>
                            <m:t>55</m:t>
                          </m:r>
                        </m:den>
                      </m:f>
                    </m:oMath>
                  </m:oMathPara>
                </a14:m>
                <a:endParaRPr lang="en-US" sz="1600" kern="0" dirty="0" smtClean="0"/>
              </a:p>
              <a:p>
                <a:pPr marL="0" indent="0" algn="just" eaLnBrk="1" hangingPunct="1">
                  <a:lnSpc>
                    <a:spcPct val="130000"/>
                  </a:lnSpc>
                  <a:buNone/>
                </a:pPr>
                <a14:m>
                  <m:oMathPara xmlns:m="http://schemas.openxmlformats.org/officeDocument/2006/math">
                    <m:oMathParaPr>
                      <m:jc m:val="centerGroup"/>
                    </m:oMathParaPr>
                    <m:oMath xmlns:m="http://schemas.openxmlformats.org/officeDocument/2006/math">
                      <m:sSub>
                        <m:sSubPr>
                          <m:ctrlPr>
                            <a:rPr lang="en-US" sz="1600" i="1" kern="0">
                              <a:latin typeface="Cambria Math"/>
                            </a:rPr>
                          </m:ctrlPr>
                        </m:sSubPr>
                        <m:e>
                          <m:r>
                            <a:rPr lang="en-US" sz="1600" i="1" kern="0">
                              <a:latin typeface="Cambria Math"/>
                              <a:ea typeface="Cambria Math"/>
                            </a:rPr>
                            <m:t>𝜎</m:t>
                          </m:r>
                        </m:e>
                        <m:sub>
                          <m:r>
                            <a:rPr lang="en-ZA" sz="1600" b="0" i="1" kern="0" smtClean="0">
                              <a:latin typeface="Cambria Math"/>
                              <a:ea typeface="Cambria Math"/>
                            </a:rPr>
                            <m:t>𝐿</m:t>
                          </m:r>
                        </m:sub>
                      </m:sSub>
                      <m:r>
                        <a:rPr lang="en-US" sz="1600" i="1" kern="0">
                          <a:latin typeface="Cambria Math"/>
                          <a:ea typeface="Cambria Math"/>
                        </a:rPr>
                        <m:t>=</m:t>
                      </m:r>
                      <m:r>
                        <a:rPr lang="en-ZA" sz="1600" b="0" i="1" kern="0" smtClean="0">
                          <a:latin typeface="Cambria Math"/>
                          <a:ea typeface="Cambria Math"/>
                        </a:rPr>
                        <m:t>20.2 </m:t>
                      </m:r>
                      <m:r>
                        <m:rPr>
                          <m:nor/>
                        </m:rPr>
                        <a:rPr lang="en-ZA" sz="1600" b="0" i="0" kern="0" smtClean="0">
                          <a:latin typeface="Cambria Math"/>
                          <a:ea typeface="Cambria Math"/>
                        </a:rPr>
                        <m:t>MPa</m:t>
                      </m:r>
                    </m:oMath>
                  </m:oMathPara>
                </a14:m>
                <a:endParaRPr lang="en-US" sz="1600" kern="0" dirty="0" smtClean="0"/>
              </a:p>
              <a:p>
                <a:pPr algn="just" eaLnBrk="1" hangingPunct="1">
                  <a:lnSpc>
                    <a:spcPct val="130000"/>
                  </a:lnSpc>
                </a:pPr>
                <a:r>
                  <a:rPr lang="en-US" sz="1600" kern="0" dirty="0"/>
                  <a:t>The basic longitudinal</a:t>
                </a:r>
                <a:r>
                  <a:rPr lang="en-US" sz="1600" kern="0" dirty="0" smtClean="0"/>
                  <a:t> </a:t>
                </a:r>
                <a:r>
                  <a:rPr lang="en-US" sz="1600" kern="0" dirty="0"/>
                  <a:t>stress for the </a:t>
                </a:r>
                <a:r>
                  <a:rPr lang="en-US" sz="1600" kern="0" dirty="0" smtClean="0"/>
                  <a:t>spherical </a:t>
                </a:r>
                <a:r>
                  <a:rPr lang="en-US" sz="1600" kern="0" dirty="0"/>
                  <a:t>section </a:t>
                </a:r>
                <a:r>
                  <a:rPr lang="en-US" sz="1600" kern="0" dirty="0" smtClean="0"/>
                  <a:t>(shell) will be the same as for the hoop stress due to the symmetry of a spherical pressure vessel.</a:t>
                </a:r>
              </a:p>
              <a:p>
                <a:pPr marL="0" indent="0" algn="just" eaLnBrk="1" hangingPunct="1">
                  <a:lnSpc>
                    <a:spcPct val="130000"/>
                  </a:lnSpc>
                  <a:buNone/>
                </a:pPr>
                <a:endParaRPr lang="en-US" sz="1600" kern="0" dirty="0" smtClean="0"/>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410634" y="1408113"/>
                <a:ext cx="8481846" cy="5045075"/>
              </a:xfrm>
              <a:prstGeom prst="rect">
                <a:avLst/>
              </a:prstGeom>
              <a:blipFill rotWithShape="1">
                <a:blip r:embed="rId2"/>
                <a:stretch>
                  <a:fillRect l="-359" t="-845" r="-35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ZA">
                    <a:noFill/>
                  </a:rPr>
                  <a:t> </a:t>
                </a:r>
              </a:p>
            </p:txBody>
          </p:sp>
        </mc:Fallback>
      </mc:AlternateContent>
    </p:spTree>
    <p:extLst>
      <p:ext uri="{BB962C8B-B14F-4D97-AF65-F5344CB8AC3E}">
        <p14:creationId xmlns:p14="http://schemas.microsoft.com/office/powerpoint/2010/main" val="3475443987"/>
      </p:ext>
    </p:extLst>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23</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36562" y="1436688"/>
            <a:ext cx="4680000" cy="5045075"/>
          </a:xfrm>
        </p:spPr>
        <p:txBody>
          <a:bodyPr/>
          <a:lstStyle/>
          <a:p>
            <a:pPr marL="0" indent="0" algn="just" eaLnBrk="1" hangingPunct="1">
              <a:buNone/>
            </a:pPr>
            <a:r>
              <a:rPr lang="en-ZA" sz="1600" b="1" noProof="0" dirty="0" smtClean="0"/>
              <a:t>Adding the excavation to the CAD model – Adding the cutting torus</a:t>
            </a:r>
            <a:endParaRPr lang="en-ZA" sz="1600" noProof="0" dirty="0" smtClean="0"/>
          </a:p>
          <a:p>
            <a:pPr algn="just" eaLnBrk="1" hangingPunct="1"/>
            <a:r>
              <a:rPr lang="en-ZA" sz="1600" noProof="0" dirty="0" smtClean="0"/>
              <a:t>A torus will be used to simulate the excavation of the material on the header. In order to avoid unnecessary stress concentrations due to sharp corners caused by cutting away material with the torus, we are going to use relatively large diameters for the torus. The excavation will be made where the branch and the header connect (joint).</a:t>
            </a:r>
          </a:p>
          <a:p>
            <a:pPr algn="just" eaLnBrk="1" hangingPunct="1"/>
            <a:r>
              <a:rPr lang="en-ZA" sz="1600" noProof="0" dirty="0" smtClean="0"/>
              <a:t>Change to the 'Part Workbench‘. </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447370"/>
            <a:ext cx="3792088" cy="2698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1343291"/>
      </p:ext>
    </p:extLst>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24</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36562" y="1436688"/>
            <a:ext cx="4680000" cy="5045075"/>
          </a:xfrm>
        </p:spPr>
        <p:txBody>
          <a:bodyPr/>
          <a:lstStyle/>
          <a:p>
            <a:pPr marL="0" indent="0" algn="just" eaLnBrk="1" hangingPunct="1">
              <a:buNone/>
            </a:pPr>
            <a:r>
              <a:rPr lang="en-ZA" sz="1600" b="1" noProof="0" dirty="0" smtClean="0"/>
              <a:t>Adding the excavation to the CAD model – Adding the cutting torus</a:t>
            </a:r>
            <a:endParaRPr lang="en-ZA" sz="1600" noProof="0" dirty="0" smtClean="0"/>
          </a:p>
          <a:p>
            <a:pPr algn="just" eaLnBrk="1" hangingPunct="1"/>
            <a:r>
              <a:rPr lang="en-ZA" sz="1600" noProof="0" dirty="0" smtClean="0"/>
              <a:t>Click on the 'Create a torus solid' icon       .</a:t>
            </a:r>
          </a:p>
          <a:p>
            <a:pPr algn="just" eaLnBrk="1" hangingPunct="1"/>
            <a:r>
              <a:rPr lang="en-ZA" sz="1600" noProof="0" dirty="0" smtClean="0"/>
              <a:t>You should notice a new Torus label added to the tree view. Click on the Torus part in the Tree view. Its properties should be visible in the properties window underneath the tree view.</a:t>
            </a:r>
          </a:p>
          <a:p>
            <a:pPr algn="just" eaLnBrk="1" hangingPunct="1"/>
            <a:r>
              <a:rPr lang="en-ZA" sz="1600" noProof="0" dirty="0" smtClean="0"/>
              <a:t>Change the torus’ radius 1 to 120mm (it is the radius of the entire torus), and the radius 2 to 40mm (it is the radius of the circle enveloping the torus body, responsible for the tube-like appearance).</a:t>
            </a:r>
          </a:p>
        </p:txBody>
      </p:sp>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063" t="7008" r="6291" b="9064"/>
          <a:stretch/>
        </p:blipFill>
        <p:spPr bwMode="auto">
          <a:xfrm>
            <a:off x="4298254" y="2119311"/>
            <a:ext cx="238126" cy="223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6756" y="1366836"/>
            <a:ext cx="2473596" cy="653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4750" y="2321197"/>
            <a:ext cx="3575722" cy="355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709767"/>
      </p:ext>
    </p:ext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25</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36562" y="1436688"/>
            <a:ext cx="4680000" cy="5045075"/>
          </a:xfrm>
        </p:spPr>
        <p:txBody>
          <a:bodyPr/>
          <a:lstStyle/>
          <a:p>
            <a:pPr marL="0" indent="0" algn="just" eaLnBrk="1" hangingPunct="1">
              <a:buNone/>
            </a:pPr>
            <a:r>
              <a:rPr lang="en-ZA" sz="1600" b="1" noProof="0" dirty="0" smtClean="0"/>
              <a:t>Adding the excavation to the CAD model – Adding the cutting torus</a:t>
            </a:r>
          </a:p>
          <a:p>
            <a:pPr algn="just" eaLnBrk="1" hangingPunct="1"/>
            <a:r>
              <a:rPr lang="en-ZA" sz="1600" noProof="0" dirty="0" smtClean="0"/>
              <a:t>The torus is laying on its side, and must be brought into an upright position. Click on the ‘Placement’ heading in the properties window. An icon with three dots on it should appear     . Click on the icon.</a:t>
            </a:r>
          </a:p>
          <a:p>
            <a:pPr algn="just" eaLnBrk="1" hangingPunct="1"/>
            <a:r>
              <a:rPr lang="en-ZA" sz="1600" noProof="0" dirty="0" smtClean="0"/>
              <a:t>A dialogue box should open in the task tab. Under the ‘Rotation’ heading, change the axis of rotation to the y-axis and the angle to 90°.</a:t>
            </a:r>
          </a:p>
          <a:p>
            <a:pPr algn="just" eaLnBrk="1" hangingPunct="1"/>
            <a:r>
              <a:rPr lang="en-ZA" sz="1600" noProof="0" dirty="0" smtClean="0"/>
              <a:t>Click on apply and the click on ‘OK’ to close the dialogue.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4237" y="3217991"/>
            <a:ext cx="3384376" cy="3293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9820" y="1436687"/>
            <a:ext cx="3190612" cy="1621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7955" t="9896" r="12287" b="13102"/>
          <a:stretch/>
        </p:blipFill>
        <p:spPr bwMode="auto">
          <a:xfrm>
            <a:off x="4726391" y="2826545"/>
            <a:ext cx="167132" cy="183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9657505"/>
      </p:ext>
    </p:extLst>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26</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36562" y="1436688"/>
            <a:ext cx="4680000" cy="5045075"/>
          </a:xfrm>
        </p:spPr>
        <p:txBody>
          <a:bodyPr/>
          <a:lstStyle/>
          <a:p>
            <a:pPr marL="0" indent="0" algn="just" eaLnBrk="1" hangingPunct="1">
              <a:buNone/>
            </a:pPr>
            <a:r>
              <a:rPr lang="en-ZA" sz="1600" b="1" noProof="0" dirty="0" smtClean="0"/>
              <a:t>Adding the excavation to the CAD model – Adding the cutting torus</a:t>
            </a:r>
          </a:p>
          <a:p>
            <a:pPr algn="just" eaLnBrk="1" hangingPunct="1"/>
            <a:r>
              <a:rPr lang="en-ZA" sz="1600" noProof="0" dirty="0" smtClean="0"/>
              <a:t>Change the view of the part to the ‘Rear View’ either by clicking on the rear view icon      or by pressing the number 4 key on the numeric keypad on your keyboard (if available).</a:t>
            </a:r>
          </a:p>
          <a:p>
            <a:pPr algn="just" eaLnBrk="1" hangingPunct="1"/>
            <a:r>
              <a:rPr lang="en-ZA" sz="1600" noProof="0" dirty="0" smtClean="0"/>
              <a:t>Now the torus’ location should be changed in order for it to remove material from the header. Right click on the ‘Torus’ label in the tree view, and select ‘Transform’. A wheel with arrows should appear around the torus in the display window.</a:t>
            </a:r>
          </a:p>
          <a:p>
            <a:pPr algn="just" eaLnBrk="1" hangingPunct="1"/>
            <a:r>
              <a:rPr lang="en-ZA" sz="1600" noProof="0" dirty="0" smtClean="0"/>
              <a:t>Click and drag on the </a:t>
            </a:r>
            <a:r>
              <a:rPr lang="en-ZA" sz="1600" noProof="0" dirty="0" err="1" smtClean="0"/>
              <a:t>center</a:t>
            </a:r>
            <a:r>
              <a:rPr lang="en-ZA" sz="1600" noProof="0" dirty="0" smtClean="0"/>
              <a:t> arrow to reposition the torus on the </a:t>
            </a:r>
            <a:r>
              <a:rPr lang="en-ZA" sz="1600" noProof="0" dirty="0" err="1" smtClean="0"/>
              <a:t>xz</a:t>
            </a:r>
            <a:r>
              <a:rPr lang="en-ZA" sz="1600" noProof="0" dirty="0" smtClean="0"/>
              <a:t>-plane. It should touch the header at the joint.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7276" y="2388572"/>
            <a:ext cx="214883" cy="193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479418"/>
            <a:ext cx="2088232" cy="555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6" y="2132856"/>
            <a:ext cx="2115545" cy="2619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096" y="4762901"/>
            <a:ext cx="2198978" cy="2034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5772792"/>
      </p:ext>
    </p:extLst>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27</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36562" y="1436688"/>
            <a:ext cx="5071542" cy="5045075"/>
          </a:xfrm>
        </p:spPr>
        <p:txBody>
          <a:bodyPr/>
          <a:lstStyle/>
          <a:p>
            <a:pPr marL="0" indent="0" algn="just" eaLnBrk="1" hangingPunct="1">
              <a:buNone/>
            </a:pPr>
            <a:r>
              <a:rPr lang="en-ZA" sz="1600" b="1" noProof="0" dirty="0" smtClean="0"/>
              <a:t>Adding the excavation – cutting away the material</a:t>
            </a:r>
            <a:endParaRPr lang="en-ZA" sz="1600" noProof="0" dirty="0" smtClean="0"/>
          </a:p>
          <a:p>
            <a:pPr algn="just" eaLnBrk="1" hangingPunct="1"/>
            <a:r>
              <a:rPr lang="en-ZA" sz="1600" noProof="0" dirty="0" smtClean="0"/>
              <a:t>Right click on the torus label in the tree view again, and select ‘finish editing’ to finish the reposition.</a:t>
            </a:r>
          </a:p>
          <a:p>
            <a:pPr algn="just" eaLnBrk="1" hangingPunct="1"/>
            <a:r>
              <a:rPr lang="en-ZA" sz="1600" noProof="0" dirty="0" smtClean="0"/>
              <a:t>For the first analysis, we will only excavate 5mm from the header, as was done during maintenance. Click on the arrow to the left of the ‘Placement’ heading. It should expand into subheadings.</a:t>
            </a:r>
          </a:p>
          <a:p>
            <a:pPr algn="just" eaLnBrk="1" hangingPunct="1"/>
            <a:r>
              <a:rPr lang="en-ZA" sz="1600" noProof="0" dirty="0" smtClean="0"/>
              <a:t>Click on the arrow to the left of the ‘Position’ heading to open the x-, y- and z-coordinates for the torus. In order for the torus to cut away 5mm, it must be lowered by 5mm into the header. Subtract 5mm from the z-axis coordinate to achieve this.</a:t>
            </a:r>
          </a:p>
          <a:p>
            <a:pPr algn="just" eaLnBrk="1" hangingPunct="1"/>
            <a:r>
              <a:rPr lang="en-ZA" sz="1600" noProof="0" dirty="0" smtClean="0"/>
              <a:t>NOTE: the x- and z-coordinates may differ slightly, since the torus was dragged in an imprecise manner with the mouse to its current position. But it should be within a few </a:t>
            </a:r>
            <a:r>
              <a:rPr lang="en-ZA" sz="1600" noProof="0" dirty="0" err="1" smtClean="0"/>
              <a:t>millimeters</a:t>
            </a:r>
            <a:r>
              <a:rPr lang="en-ZA" sz="1600" noProof="0" dirty="0" smtClean="0"/>
              <a:t> of the values shown here.</a:t>
            </a:r>
            <a:endParaRPr lang="en-ZA" sz="1600" noProof="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2363" y="1124744"/>
            <a:ext cx="2766061"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5640124" y="4149080"/>
            <a:ext cx="3180348" cy="2428379"/>
            <a:chOff x="5640124" y="4149080"/>
            <a:chExt cx="3180348" cy="2428379"/>
          </a:xfrm>
        </p:grpSpPr>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124" y="4149080"/>
              <a:ext cx="3180348" cy="2428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Oval 1"/>
            <p:cNvSpPr/>
            <p:nvPr/>
          </p:nvSpPr>
          <p:spPr>
            <a:xfrm>
              <a:off x="5666406" y="5041748"/>
              <a:ext cx="14401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Oval 16"/>
            <p:cNvSpPr/>
            <p:nvPr/>
          </p:nvSpPr>
          <p:spPr>
            <a:xfrm>
              <a:off x="5799758" y="5457129"/>
              <a:ext cx="14401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3630783587"/>
      </p:ext>
    </p:extLst>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28</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36562" y="1436688"/>
            <a:ext cx="5071542" cy="5045075"/>
          </a:xfrm>
        </p:spPr>
        <p:txBody>
          <a:bodyPr/>
          <a:lstStyle/>
          <a:p>
            <a:pPr marL="0" indent="0" algn="just" eaLnBrk="1" hangingPunct="1">
              <a:buNone/>
            </a:pPr>
            <a:r>
              <a:rPr lang="en-ZA" sz="1600" b="1" noProof="0" dirty="0" smtClean="0"/>
              <a:t>Adding the excavation – cutting away the material</a:t>
            </a:r>
            <a:endParaRPr lang="en-ZA" sz="1600" noProof="0" dirty="0" smtClean="0"/>
          </a:p>
          <a:p>
            <a:pPr algn="just" eaLnBrk="1" hangingPunct="1"/>
            <a:r>
              <a:rPr lang="en-ZA" sz="1600" noProof="0" dirty="0" smtClean="0"/>
              <a:t>The excavation must now be made using the ‘Cut’ feature. Select the header either by double-clicking on it in the display window or by clicking on the last feature involving the header. It should be the ‘Cut001’ feature. You can recognise the last feature created by being the only feature not greyed out (except for the torus). If the header doesn’t display green in the display window, the wrong feature have been selected.</a:t>
            </a:r>
          </a:p>
          <a:p>
            <a:pPr algn="just" eaLnBrk="1" hangingPunct="1"/>
            <a:r>
              <a:rPr lang="en-ZA" sz="1600" noProof="0" dirty="0" smtClean="0"/>
              <a:t>While holding ‘Ctrl’ on your keyboard, also select the Torus in the tree view. Both parts should now display green in the display window. It is important to select the header FIRST and only after that the torus.</a:t>
            </a:r>
          </a:p>
          <a:p>
            <a:pPr algn="just" eaLnBrk="1" hangingPunct="1"/>
            <a:r>
              <a:rPr lang="en-ZA" sz="1600" noProof="0" dirty="0" smtClean="0"/>
              <a:t>Click on the ‘Make a cut of two shapes’ feature in the taskbar   . The excavation have now been made and a new label have been added to the tree view.</a:t>
            </a:r>
          </a:p>
          <a:p>
            <a:pPr algn="just" eaLnBrk="1" hangingPunct="1"/>
            <a:endParaRPr lang="en-ZA" sz="1600" noProof="0"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883" t="7778" r="7353"/>
          <a:stretch/>
        </p:blipFill>
        <p:spPr bwMode="auto">
          <a:xfrm>
            <a:off x="1927278" y="5709317"/>
            <a:ext cx="233015" cy="218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5006" y="1467811"/>
            <a:ext cx="3396096" cy="1961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5006" y="3501008"/>
            <a:ext cx="3413246"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0778070"/>
      </p:ext>
    </p:extLst>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29</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36562" y="1436688"/>
            <a:ext cx="4680000" cy="4872632"/>
          </a:xfrm>
        </p:spPr>
        <p:txBody>
          <a:bodyPr/>
          <a:lstStyle/>
          <a:p>
            <a:pPr marL="0" indent="0" algn="just" eaLnBrk="1" hangingPunct="1">
              <a:buNone/>
            </a:pPr>
            <a:r>
              <a:rPr lang="en-ZA" sz="1600" b="1" noProof="0" dirty="0" smtClean="0"/>
              <a:t>FEM Analysis – Creating the Mesh</a:t>
            </a:r>
            <a:endParaRPr lang="en-ZA" sz="1600" noProof="0" dirty="0" smtClean="0"/>
          </a:p>
          <a:p>
            <a:pPr algn="just" eaLnBrk="1" hangingPunct="1"/>
            <a:r>
              <a:rPr lang="en-ZA" sz="1600" noProof="0" dirty="0" smtClean="0"/>
              <a:t>Change to the FEM workbench.</a:t>
            </a:r>
          </a:p>
          <a:p>
            <a:pPr algn="just" eaLnBrk="1" hangingPunct="1"/>
            <a:r>
              <a:rPr lang="en-ZA" sz="1600" noProof="0" dirty="0" smtClean="0"/>
              <a:t>Select the header either by double-clicking on it in the display window or by selecting the label in the tree view that’s not greyed out – it should be the label from the last feature that was applied to the header, and when selecting it, the header should be highlighted green in the display window.</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5" y="4005064"/>
            <a:ext cx="2882453" cy="2080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1400854"/>
            <a:ext cx="1843065" cy="2459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2315299"/>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3</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Introduction</a:t>
            </a:r>
          </a:p>
        </p:txBody>
      </p:sp>
      <p:sp>
        <p:nvSpPr>
          <p:cNvPr id="19461" name="Rectangle 3"/>
          <p:cNvSpPr>
            <a:spLocks noGrp="1" noChangeArrowheads="1"/>
          </p:cNvSpPr>
          <p:nvPr>
            <p:ph type="body" idx="1"/>
          </p:nvPr>
        </p:nvSpPr>
        <p:spPr>
          <a:xfrm>
            <a:off x="251520" y="1124744"/>
            <a:ext cx="8496944" cy="5045075"/>
          </a:xfrm>
        </p:spPr>
        <p:txBody>
          <a:bodyPr/>
          <a:lstStyle/>
          <a:p>
            <a:pPr marL="0" indent="0" algn="just" eaLnBrk="1" hangingPunct="1">
              <a:buFontTx/>
              <a:buNone/>
              <a:defRPr/>
            </a:pPr>
            <a:r>
              <a:rPr lang="en-ZA" sz="1800" b="1" noProof="0" dirty="0" smtClean="0"/>
              <a:t>Background to problem</a:t>
            </a:r>
            <a:r>
              <a:rPr lang="en-ZA" sz="1800" noProof="0" dirty="0" smtClean="0"/>
              <a:t>:</a:t>
            </a:r>
          </a:p>
          <a:p>
            <a:pPr algn="just" eaLnBrk="1" hangingPunct="1">
              <a:defRPr/>
            </a:pPr>
            <a:r>
              <a:rPr lang="en-ZA" sz="1800" noProof="0" dirty="0" smtClean="0"/>
              <a:t>A spherical header in a steam supply network is a component that divides a main steam supply into different branches or accepts steam from different branches and join it together.</a:t>
            </a:r>
          </a:p>
          <a:p>
            <a:pPr algn="just" eaLnBrk="1" hangingPunct="1">
              <a:defRPr/>
            </a:pPr>
            <a:r>
              <a:rPr lang="en-ZA" sz="1800" noProof="0" dirty="0" smtClean="0"/>
              <a:t>Since the component is constantly under high pressure, cracks can start to occur, especially at the joints.</a:t>
            </a:r>
          </a:p>
          <a:p>
            <a:pPr algn="just" eaLnBrk="1" hangingPunct="1">
              <a:defRPr/>
            </a:pPr>
            <a:r>
              <a:rPr lang="en-ZA" sz="1800" noProof="0" dirty="0" smtClean="0"/>
              <a:t>When these small cracks are detected, it is usually removed by excavating the affected area.</a:t>
            </a:r>
          </a:p>
          <a:p>
            <a:pPr algn="just" eaLnBrk="1" hangingPunct="1">
              <a:defRPr/>
            </a:pPr>
            <a:r>
              <a:rPr lang="en-ZA" sz="1800" noProof="0" dirty="0" smtClean="0"/>
              <a:t>But these excavations can cause stress concentrations and the removal of material from the wall can compromise the component’s structural integrity.</a:t>
            </a:r>
          </a:p>
          <a:p>
            <a:pPr algn="just" eaLnBrk="1" hangingPunct="1">
              <a:defRPr/>
            </a:pPr>
            <a:r>
              <a:rPr lang="en-ZA" sz="1800" noProof="0" dirty="0" smtClean="0"/>
              <a:t>During maintenance, a crack was detected on a spherical header and was removed by excavating the crack to a depth of 5[mm].</a:t>
            </a:r>
            <a:endParaRPr lang="en-ZA" sz="1800" noProof="0" dirty="0"/>
          </a:p>
        </p:txBody>
      </p:sp>
    </p:spTree>
    <p:extLst>
      <p:ext uri="{BB962C8B-B14F-4D97-AF65-F5344CB8AC3E}">
        <p14:creationId xmlns:p14="http://schemas.microsoft.com/office/powerpoint/2010/main" val="2013173039"/>
      </p:ext>
    </p:extLst>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30</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36562" y="917266"/>
            <a:ext cx="4680000" cy="5664720"/>
          </a:xfrm>
        </p:spPr>
        <p:txBody>
          <a:bodyPr/>
          <a:lstStyle/>
          <a:p>
            <a:pPr marL="0" indent="0" algn="just" eaLnBrk="1" hangingPunct="1">
              <a:buNone/>
            </a:pPr>
            <a:r>
              <a:rPr lang="en-ZA" sz="1600" b="1" noProof="0" dirty="0" smtClean="0"/>
              <a:t>FEM Analysis – Creating the Mesh</a:t>
            </a:r>
            <a:endParaRPr lang="en-ZA" sz="1600" noProof="0" dirty="0" smtClean="0"/>
          </a:p>
          <a:p>
            <a:pPr algn="just" eaLnBrk="1" hangingPunct="1"/>
            <a:r>
              <a:rPr lang="en-ZA" sz="1600" noProof="0" dirty="0" smtClean="0"/>
              <a:t>Click on 'Create a new mechanical analysis'.</a:t>
            </a:r>
          </a:p>
          <a:p>
            <a:pPr algn="just" eaLnBrk="1" hangingPunct="1"/>
            <a:r>
              <a:rPr lang="en-ZA" sz="1600" noProof="0" dirty="0" smtClean="0"/>
              <a:t>Since the header part was already selected before the new mechanical analysis was created, the meshing dialogue box will automatically open. If not, the mesh should be added manually, which will be shown </a:t>
            </a:r>
            <a:r>
              <a:rPr lang="en-ZA" sz="1600" noProof="0" dirty="0" smtClean="0">
                <a:hlinkClick r:id="rId2" action="ppaction://hlinksldjump"/>
              </a:rPr>
              <a:t>here</a:t>
            </a:r>
            <a:r>
              <a:rPr lang="en-ZA" sz="1600" noProof="0" dirty="0" smtClean="0"/>
              <a:t>.</a:t>
            </a:r>
          </a:p>
          <a:p>
            <a:pPr algn="just" eaLnBrk="1" hangingPunct="1"/>
            <a:r>
              <a:rPr lang="en-ZA" sz="1600" noProof="0" dirty="0" smtClean="0"/>
              <a:t>Ensure that the tick box next to the ‘Second order’ option is selected. (this ensures a more accurate mesh on curved surfaces).</a:t>
            </a:r>
          </a:p>
          <a:p>
            <a:pPr algn="just" eaLnBrk="1" hangingPunct="1"/>
            <a:r>
              <a:rPr lang="en-ZA" sz="1600" noProof="0" dirty="0" smtClean="0"/>
              <a:t>There is a dropdown box next to ‘Fineness’, with options ranging from ‘Very Coarse’ to ‘Very Fine’. A coarser mesh will set-up and solve faster, while a finer mesh will be more accurate. Start with a coarser mesh and select ‘Moderate’. Ensure that the tick box next to ‘Optimize’ is selected to automatically improve the mesh.</a:t>
            </a:r>
          </a:p>
          <a:p>
            <a:pPr algn="just" eaLnBrk="1" hangingPunct="1"/>
            <a:r>
              <a:rPr lang="en-ZA" sz="1600" noProof="0" dirty="0" smtClean="0"/>
              <a:t>Click ‘Apply’ to apply the mesh, and then ‘OK’.</a:t>
            </a:r>
          </a:p>
          <a:p>
            <a:pPr algn="just" eaLnBrk="1" hangingPunct="1"/>
            <a:endParaRPr lang="en-ZA" sz="1600" noProof="0" dirty="0" smtClean="0"/>
          </a:p>
          <a:p>
            <a:pPr algn="just" eaLnBrk="1" hangingPunct="1"/>
            <a:endParaRPr lang="en-ZA" sz="1600" noProof="0" dirty="0" smtClean="0"/>
          </a:p>
        </p:txBody>
      </p:sp>
      <p:pic>
        <p:nvPicPr>
          <p:cNvPr id="921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14895"/>
          <a:stretch/>
        </p:blipFill>
        <p:spPr bwMode="auto">
          <a:xfrm>
            <a:off x="5220072" y="1052736"/>
            <a:ext cx="3695425" cy="446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79" y="1599522"/>
            <a:ext cx="3695717" cy="2526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9778" y="4221088"/>
            <a:ext cx="3695718" cy="2507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8581666"/>
      </p:ext>
    </p:extLst>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31</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36562" y="1099106"/>
            <a:ext cx="4680000" cy="5664720"/>
          </a:xfrm>
        </p:spPr>
        <p:txBody>
          <a:bodyPr/>
          <a:lstStyle/>
          <a:p>
            <a:pPr marL="0" indent="0" algn="just" eaLnBrk="1" hangingPunct="1">
              <a:buNone/>
            </a:pPr>
            <a:r>
              <a:rPr lang="en-ZA" sz="1600" b="1" noProof="0" dirty="0" smtClean="0"/>
              <a:t>FEM Analysis – Manually adding the Mesh</a:t>
            </a:r>
            <a:endParaRPr lang="en-ZA" sz="1600" noProof="0" dirty="0" smtClean="0"/>
          </a:p>
          <a:p>
            <a:pPr algn="just" eaLnBrk="1" hangingPunct="1"/>
            <a:r>
              <a:rPr lang="en-ZA" sz="1600" noProof="0" dirty="0" smtClean="0"/>
              <a:t>The next two slides is to show how to add a mesh if the mesh dialogue didn’t appear automatically after creating a new mechanical analysis..</a:t>
            </a:r>
          </a:p>
          <a:p>
            <a:pPr algn="just" eaLnBrk="1" hangingPunct="1"/>
            <a:r>
              <a:rPr lang="en-ZA" sz="1600" noProof="0" dirty="0" smtClean="0"/>
              <a:t>Select the header either by double-clicking on it in the display window or by selecting the label in the tree view that’s not greyed out – it should be the label from the last feature that was applied to the header, and when selecting it, the header should be highlighted green in the display window.</a:t>
            </a:r>
          </a:p>
          <a:p>
            <a:pPr algn="just" eaLnBrk="1" hangingPunct="1"/>
            <a:r>
              <a:rPr lang="en-ZA" sz="1600" noProof="0" dirty="0" smtClean="0"/>
              <a:t>Click on the ‘Create FEM mesh from shape’ icon on the taskbar. A task dialogue will appear for creating a mesh. Ensure the tick box next to ‘Second order’ is selected, select a ‘Moderate’ mesh and ensure the tick box next to ‘Optimize’ is selected.</a:t>
            </a:r>
          </a:p>
          <a:p>
            <a:pPr algn="just" eaLnBrk="1" hangingPunct="1"/>
            <a:r>
              <a:rPr lang="en-ZA" sz="1600" noProof="0" dirty="0" smtClean="0"/>
              <a:t>Click ‘Apply’ to apply the mesh and ‘OK’ to close the mesh dialogue.</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1" y="1449749"/>
            <a:ext cx="3096344" cy="599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3684"/>
          <a:stretch/>
        </p:blipFill>
        <p:spPr bwMode="auto">
          <a:xfrm>
            <a:off x="5292078" y="2276872"/>
            <a:ext cx="2232247" cy="2952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9466367"/>
      </p:ext>
    </p:extLst>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32</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36562" y="1436688"/>
            <a:ext cx="4680000" cy="5664720"/>
          </a:xfrm>
        </p:spPr>
        <p:txBody>
          <a:bodyPr/>
          <a:lstStyle/>
          <a:p>
            <a:pPr marL="0" indent="0" algn="just" eaLnBrk="1" hangingPunct="1">
              <a:buNone/>
            </a:pPr>
            <a:r>
              <a:rPr lang="en-ZA" sz="1600" b="1" noProof="0" dirty="0" smtClean="0"/>
              <a:t>FEM Analysis – Manually adding the Mesh</a:t>
            </a:r>
            <a:endParaRPr lang="en-ZA" sz="1600" noProof="0" dirty="0" smtClean="0"/>
          </a:p>
          <a:p>
            <a:pPr algn="just" eaLnBrk="1" hangingPunct="1"/>
            <a:r>
              <a:rPr lang="en-ZA" sz="1600" noProof="0" dirty="0" smtClean="0"/>
              <a:t>When the mesh is added manually, it is not automatically added to the mechanical analysis. Instead it remains separately in the tree view.</a:t>
            </a:r>
          </a:p>
          <a:p>
            <a:pPr algn="just" eaLnBrk="1" hangingPunct="1"/>
            <a:r>
              <a:rPr lang="en-ZA" sz="1600" noProof="0" dirty="0" smtClean="0"/>
              <a:t>In order to add the mesh to the mechanical analysis, simply drag and drop the mesh label in the tree view onto the mechanical analysis label and it should be added to it.</a:t>
            </a:r>
          </a:p>
          <a:p>
            <a:pPr algn="just" eaLnBrk="1" hangingPunct="1"/>
            <a:r>
              <a:rPr lang="en-ZA" sz="1600" noProof="0" dirty="0" smtClean="0"/>
              <a:t>Expand the mechanical analysis in the tree view by clicking on the arrow to the left of it, the mesh should now be there.</a:t>
            </a: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486" y="1052736"/>
            <a:ext cx="2034628" cy="2376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7487" y="3882824"/>
            <a:ext cx="2356842" cy="2642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012160" y="3445047"/>
            <a:ext cx="0" cy="4538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220385"/>
      </p:ext>
    </p:extLst>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33</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36563" y="1436688"/>
            <a:ext cx="4331929" cy="5045075"/>
          </a:xfrm>
        </p:spPr>
        <p:txBody>
          <a:bodyPr/>
          <a:lstStyle/>
          <a:p>
            <a:pPr marL="0" indent="0" algn="just" eaLnBrk="1" hangingPunct="1">
              <a:buNone/>
            </a:pPr>
            <a:r>
              <a:rPr lang="en-ZA" sz="1600" b="1" noProof="0" dirty="0" smtClean="0"/>
              <a:t>FEM Analysis – Material Specification</a:t>
            </a:r>
            <a:endParaRPr lang="en-ZA" sz="1600" noProof="0" dirty="0" smtClean="0"/>
          </a:p>
          <a:p>
            <a:pPr algn="just" eaLnBrk="1" hangingPunct="1"/>
            <a:r>
              <a:rPr lang="en-ZA" sz="1600" noProof="0" dirty="0" smtClean="0"/>
              <a:t>A material need to be specified for each part. Select the ‘Add mechanical material’ icon from the taskbar.</a:t>
            </a:r>
          </a:p>
          <a:p>
            <a:pPr algn="just" eaLnBrk="1" hangingPunct="1"/>
            <a:r>
              <a:rPr lang="en-ZA" sz="1600" noProof="0" dirty="0" smtClean="0"/>
              <a:t>A dialogue for selecting a mechanical material will appear. Under material, select 'Steel-Generic'.</a:t>
            </a:r>
          </a:p>
          <a:p>
            <a:pPr algn="just" eaLnBrk="1" hangingPunct="1"/>
            <a:r>
              <a:rPr lang="en-ZA" sz="1600" noProof="0" dirty="0" smtClean="0"/>
              <a:t>The material properties can also be edited by the user.</a:t>
            </a:r>
          </a:p>
          <a:p>
            <a:pPr algn="just" eaLnBrk="1" hangingPunct="1"/>
            <a:r>
              <a:rPr lang="en-ZA" sz="1600" noProof="0" dirty="0" smtClean="0"/>
              <a:t>Click ‘OK’ to close the dialogue.</a:t>
            </a:r>
          </a:p>
          <a:p>
            <a:pPr marL="0" indent="0" algn="just" eaLnBrk="1" hangingPunct="1">
              <a:buNone/>
            </a:pPr>
            <a:endParaRPr lang="en-ZA" noProof="0" dirty="0" smtClean="0"/>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392" r="5691"/>
          <a:stretch/>
        </p:blipFill>
        <p:spPr bwMode="auto">
          <a:xfrm>
            <a:off x="5076056" y="1268760"/>
            <a:ext cx="3896882"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5" y="1903891"/>
            <a:ext cx="1948441" cy="4567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7708786"/>
      </p:ext>
    </p:extLst>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34</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36563" y="1336253"/>
            <a:ext cx="4331929" cy="5045075"/>
          </a:xfrm>
        </p:spPr>
        <p:txBody>
          <a:bodyPr/>
          <a:lstStyle/>
          <a:p>
            <a:pPr marL="0" indent="0" algn="just" eaLnBrk="1" hangingPunct="1">
              <a:buNone/>
            </a:pPr>
            <a:r>
              <a:rPr lang="en-ZA" sz="1600" b="1" noProof="0" dirty="0" smtClean="0"/>
              <a:t>FEM Analysis – A Note on Material Properties and Units</a:t>
            </a:r>
            <a:endParaRPr lang="en-ZA" sz="1600" noProof="0" dirty="0" smtClean="0"/>
          </a:p>
          <a:p>
            <a:pPr algn="just" eaLnBrk="1" hangingPunct="1"/>
            <a:r>
              <a:rPr lang="en-ZA" sz="1600" noProof="0" dirty="0" smtClean="0"/>
              <a:t>If you look at the bottom half of the material properties card, you will see the properties with values and units. You can change both the values and the units (within reason).</a:t>
            </a:r>
          </a:p>
          <a:p>
            <a:pPr algn="just" eaLnBrk="1" hangingPunct="1"/>
            <a:r>
              <a:rPr lang="en-ZA" sz="1600" noProof="0" dirty="0" smtClean="0"/>
              <a:t>Every property has a base unit / derived unit connected to it, so if the units are changed, the resulting units must still be the same. For example, for the Young’s Modulus the unit can be changed to </a:t>
            </a:r>
            <a:r>
              <a:rPr lang="en-ZA" sz="1600" noProof="0" dirty="0" err="1" smtClean="0"/>
              <a:t>kiloPascal</a:t>
            </a:r>
            <a:r>
              <a:rPr lang="en-ZA" sz="1600" noProof="0" dirty="0" smtClean="0"/>
              <a:t> by typing ‘</a:t>
            </a:r>
            <a:r>
              <a:rPr lang="en-ZA" sz="1600" noProof="0" dirty="0" err="1" smtClean="0"/>
              <a:t>kPa</a:t>
            </a:r>
            <a:r>
              <a:rPr lang="en-ZA" sz="1600" noProof="0" dirty="0" smtClean="0"/>
              <a:t>’ over the current unit of MPa.</a:t>
            </a:r>
          </a:p>
          <a:p>
            <a:pPr algn="just" eaLnBrk="1" hangingPunct="1"/>
            <a:r>
              <a:rPr lang="en-ZA" sz="1600" noProof="0" dirty="0" smtClean="0"/>
              <a:t>Also notice the green checkmark next to each unit. This indicates whether the unit is dimensionally correct or not. For instance, if you change the unit for specific heat from ‘J/kg/K’ to ‘W/kg/K’, it will show an error sign.</a:t>
            </a:r>
          </a:p>
          <a:p>
            <a:pPr marL="0" indent="0" algn="just" eaLnBrk="1" hangingPunct="1">
              <a:buNone/>
            </a:pPr>
            <a:endParaRPr lang="en-ZA" noProof="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1436689"/>
            <a:ext cx="2091818" cy="1480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3037681"/>
            <a:ext cx="2091818" cy="1903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79" y="5056866"/>
            <a:ext cx="1843557" cy="1294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5155644"/>
      </p:ext>
    </p:extLst>
  </p:cSld>
  <p:clrMapOvr>
    <a:masterClrMapping/>
  </p:clrMapOvr>
  <p:transition spd="slow">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35</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36563" y="1436688"/>
            <a:ext cx="4331929" cy="5045075"/>
          </a:xfrm>
        </p:spPr>
        <p:txBody>
          <a:bodyPr/>
          <a:lstStyle/>
          <a:p>
            <a:pPr marL="0" indent="0" algn="just" eaLnBrk="1" hangingPunct="1">
              <a:buNone/>
            </a:pPr>
            <a:r>
              <a:rPr lang="en-ZA" sz="1600" b="1" noProof="0" dirty="0" smtClean="0"/>
              <a:t>FEM Analysis – A Note on Material Properties and Units</a:t>
            </a:r>
            <a:endParaRPr lang="en-ZA" sz="1600" noProof="0" dirty="0" smtClean="0"/>
          </a:p>
          <a:p>
            <a:pPr algn="just" eaLnBrk="1" hangingPunct="1"/>
            <a:r>
              <a:rPr lang="en-ZA" sz="1600" noProof="0" dirty="0" smtClean="0"/>
              <a:t>If there is a red error sign next to a property’s units, it must be changed to an acceptable unit before the changes can be applied otherwise it will discard the changes.</a:t>
            </a:r>
          </a:p>
          <a:p>
            <a:pPr algn="just" eaLnBrk="1" hangingPunct="1"/>
            <a:r>
              <a:rPr lang="en-ZA" sz="1600" noProof="0" dirty="0" smtClean="0"/>
              <a:t>Be careful when changing units, and ensure the value accompanying the units is also consistent with the units.</a:t>
            </a:r>
          </a:p>
          <a:p>
            <a:pPr algn="just" eaLnBrk="1" hangingPunct="1"/>
            <a:r>
              <a:rPr lang="en-ZA" sz="1600" noProof="0" dirty="0" smtClean="0"/>
              <a:t>Also note that certain diminutives or augmentations of units are currently not supported, for instance the unit ‘Watt’ (or ‘W’) is supported, but ‘</a:t>
            </a:r>
            <a:r>
              <a:rPr lang="en-ZA" sz="1600" noProof="0" dirty="0" err="1" smtClean="0"/>
              <a:t>kiloWatt</a:t>
            </a:r>
            <a:r>
              <a:rPr lang="en-ZA" sz="1600" noProof="0" dirty="0" smtClean="0"/>
              <a:t>’ (‘kW’) and ‘</a:t>
            </a:r>
            <a:r>
              <a:rPr lang="en-ZA" sz="1600" noProof="0" dirty="0" err="1" smtClean="0"/>
              <a:t>milliWatt</a:t>
            </a:r>
            <a:r>
              <a:rPr lang="en-ZA" sz="1600" noProof="0" dirty="0" smtClean="0"/>
              <a:t>’ (‘</a:t>
            </a:r>
            <a:r>
              <a:rPr lang="en-ZA" sz="1600" noProof="0" dirty="0" err="1" smtClean="0"/>
              <a:t>mW</a:t>
            </a:r>
            <a:r>
              <a:rPr lang="en-ZA" sz="1600" noProof="0" dirty="0" smtClean="0"/>
              <a:t>’) etc. is not supported yet. </a:t>
            </a:r>
            <a:endParaRPr lang="en-ZA" noProof="0" dirty="0" smtClean="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2132855"/>
            <a:ext cx="3312368" cy="2325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2783721"/>
      </p:ext>
    </p:extLst>
  </p:cSld>
  <p:clrMapOvr>
    <a:masterClrMapping/>
  </p:clrMapOvr>
  <p:transition spd="slow">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36</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36562" y="1408261"/>
            <a:ext cx="4351462" cy="5045075"/>
          </a:xfrm>
        </p:spPr>
        <p:txBody>
          <a:bodyPr/>
          <a:lstStyle/>
          <a:p>
            <a:pPr marL="0" indent="0" algn="just" eaLnBrk="1" hangingPunct="1">
              <a:buNone/>
            </a:pPr>
            <a:r>
              <a:rPr lang="en-ZA" sz="1600" b="1" noProof="0" dirty="0" smtClean="0"/>
              <a:t>FEM Analysis – Boundary Conditions</a:t>
            </a:r>
            <a:endParaRPr lang="en-ZA" sz="1600" noProof="0" dirty="0" smtClean="0"/>
          </a:p>
          <a:p>
            <a:pPr algn="just" eaLnBrk="1" hangingPunct="1"/>
            <a:r>
              <a:rPr lang="en-ZA" sz="1600" noProof="0" dirty="0" smtClean="0"/>
              <a:t>The user has access to different types of boundary conditions which include displacement, load and temperature. If your goal is only to run a static analysis, then you don’t need to add temperature or heat flux constraints (which is needed for a thermo-mechanical analysis).</a:t>
            </a:r>
          </a:p>
          <a:p>
            <a:pPr algn="just" eaLnBrk="1" hangingPunct="1"/>
            <a:r>
              <a:rPr lang="en-ZA" sz="1600" noProof="0" dirty="0" smtClean="0"/>
              <a:t>The table on the right illustrate which constraints are needed for a static and a thermo-mechanical analysis respectively.</a:t>
            </a:r>
            <a:endParaRPr lang="en-ZA" sz="1600" noProof="0" dirty="0"/>
          </a:p>
        </p:txBody>
      </p:sp>
      <p:graphicFrame>
        <p:nvGraphicFramePr>
          <p:cNvPr id="9" name="Table 8"/>
          <p:cNvGraphicFramePr>
            <a:graphicFrameLocks noGrp="1"/>
          </p:cNvGraphicFramePr>
          <p:nvPr>
            <p:extLst>
              <p:ext uri="{D42A27DB-BD31-4B8C-83A1-F6EECF244321}">
                <p14:modId xmlns:p14="http://schemas.microsoft.com/office/powerpoint/2010/main" val="2049579631"/>
              </p:ext>
            </p:extLst>
          </p:nvPr>
        </p:nvGraphicFramePr>
        <p:xfrm>
          <a:off x="5004048" y="1916832"/>
          <a:ext cx="3744416" cy="2768600"/>
        </p:xfrm>
        <a:graphic>
          <a:graphicData uri="http://schemas.openxmlformats.org/drawingml/2006/table">
            <a:tbl>
              <a:tblPr firstRow="1" bandRow="1">
                <a:tableStyleId>{5C22544A-7EE6-4342-B048-85BDC9FD1C3A}</a:tableStyleId>
              </a:tblPr>
              <a:tblGrid>
                <a:gridCol w="1584176"/>
                <a:gridCol w="864096"/>
                <a:gridCol w="1296144"/>
              </a:tblGrid>
              <a:tr h="370840">
                <a:tc>
                  <a:txBody>
                    <a:bodyPr/>
                    <a:lstStyle/>
                    <a:p>
                      <a:r>
                        <a:rPr lang="en-ZA" sz="1200" dirty="0" smtClean="0"/>
                        <a:t>Constraints</a:t>
                      </a:r>
                      <a:endParaRPr lang="en-ZA" sz="1200" dirty="0"/>
                    </a:p>
                  </a:txBody>
                  <a:tcPr/>
                </a:tc>
                <a:tc>
                  <a:txBody>
                    <a:bodyPr/>
                    <a:lstStyle/>
                    <a:p>
                      <a:pPr algn="ctr"/>
                      <a:r>
                        <a:rPr lang="en-ZA" sz="1200" dirty="0" smtClean="0"/>
                        <a:t>Static</a:t>
                      </a:r>
                      <a:r>
                        <a:rPr lang="en-ZA" sz="1200" baseline="0" dirty="0" smtClean="0"/>
                        <a:t> Analysis</a:t>
                      </a:r>
                      <a:endParaRPr lang="en-ZA" sz="1200" dirty="0"/>
                    </a:p>
                  </a:txBody>
                  <a:tcPr/>
                </a:tc>
                <a:tc>
                  <a:txBody>
                    <a:bodyPr/>
                    <a:lstStyle/>
                    <a:p>
                      <a:pPr algn="ctr"/>
                      <a:r>
                        <a:rPr lang="en-ZA" sz="1200" dirty="0" smtClean="0"/>
                        <a:t>Thermo-</a:t>
                      </a:r>
                      <a:r>
                        <a:rPr lang="en-ZA" sz="1200" dirty="0" err="1" smtClean="0"/>
                        <a:t>mech</a:t>
                      </a:r>
                      <a:r>
                        <a:rPr lang="en-ZA" sz="1200" dirty="0" smtClean="0"/>
                        <a:t> Analysis</a:t>
                      </a:r>
                      <a:endParaRPr lang="en-ZA" sz="1200" dirty="0"/>
                    </a:p>
                  </a:txBody>
                  <a:tcPr/>
                </a:tc>
              </a:tr>
              <a:tr h="370840">
                <a:tc>
                  <a:txBody>
                    <a:bodyPr/>
                    <a:lstStyle/>
                    <a:p>
                      <a:r>
                        <a:rPr lang="en-ZA" sz="1200" dirty="0" smtClean="0"/>
                        <a:t>Plane Rotation Face</a:t>
                      </a:r>
                      <a:endParaRPr lang="en-ZA" sz="1200" dirty="0"/>
                    </a:p>
                  </a:txBody>
                  <a:tcPr/>
                </a:tc>
                <a:tc>
                  <a:txBody>
                    <a:bodyPr/>
                    <a:lstStyle/>
                    <a:p>
                      <a:pPr algn="ctr"/>
                      <a:r>
                        <a:rPr lang="en-ZA" sz="1400" dirty="0" smtClean="0">
                          <a:sym typeface="Wingdings"/>
                        </a:rPr>
                        <a:t></a:t>
                      </a:r>
                      <a:endParaRPr lang="en-ZA"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ZA" sz="1400" dirty="0" smtClean="0">
                          <a:sym typeface="Wingdings"/>
                        </a:rPr>
                        <a:t></a:t>
                      </a:r>
                      <a:endParaRPr lang="en-ZA" sz="1400" dirty="0" smtClean="0"/>
                    </a:p>
                  </a:txBody>
                  <a:tcPr/>
                </a:tc>
              </a:tr>
              <a:tr h="370840">
                <a:tc>
                  <a:txBody>
                    <a:bodyPr/>
                    <a:lstStyle/>
                    <a:p>
                      <a:r>
                        <a:rPr lang="en-ZA" sz="1200" dirty="0" smtClean="0"/>
                        <a:t>Displacement</a:t>
                      </a:r>
                      <a:endParaRPr lang="en-ZA"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ZA" sz="1400" dirty="0" smtClean="0">
                          <a:sym typeface="Wingdings"/>
                        </a:rPr>
                        <a:t></a:t>
                      </a:r>
                      <a:endParaRPr lang="en-ZA" sz="140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ZA" sz="1400" dirty="0" smtClean="0">
                          <a:sym typeface="Wingdings"/>
                        </a:rPr>
                        <a:t></a:t>
                      </a:r>
                      <a:endParaRPr lang="en-ZA" sz="1400" dirty="0" smtClean="0"/>
                    </a:p>
                  </a:txBody>
                  <a:tcPr/>
                </a:tc>
              </a:tr>
              <a:tr h="370840">
                <a:tc>
                  <a:txBody>
                    <a:bodyPr/>
                    <a:lstStyle/>
                    <a:p>
                      <a:r>
                        <a:rPr lang="en-ZA" sz="1200" dirty="0" smtClean="0"/>
                        <a:t>Internal Pressure</a:t>
                      </a:r>
                      <a:endParaRPr lang="en-ZA"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ZA" sz="1400" dirty="0" smtClean="0">
                          <a:sym typeface="Wingdings"/>
                        </a:rPr>
                        <a:t></a:t>
                      </a:r>
                      <a:endParaRPr lang="en-ZA" sz="140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ZA" sz="1400" dirty="0" smtClean="0">
                          <a:sym typeface="Wingdings"/>
                        </a:rPr>
                        <a:t></a:t>
                      </a:r>
                      <a:endParaRPr lang="en-ZA" sz="1400" dirty="0" smtClean="0"/>
                    </a:p>
                  </a:txBody>
                  <a:tcPr/>
                </a:tc>
              </a:tr>
              <a:tr h="370840">
                <a:tc>
                  <a:txBody>
                    <a:bodyPr/>
                    <a:lstStyle/>
                    <a:p>
                      <a:r>
                        <a:rPr lang="en-ZA" sz="1200" dirty="0" smtClean="0"/>
                        <a:t>Initial temperature</a:t>
                      </a:r>
                      <a:endParaRPr lang="en-ZA" sz="1200" dirty="0"/>
                    </a:p>
                  </a:txBody>
                  <a:tcPr/>
                </a:tc>
                <a:tc>
                  <a:txBody>
                    <a:bodyPr/>
                    <a:lstStyle/>
                    <a:p>
                      <a:pPr algn="ctr"/>
                      <a:endParaRPr lang="en-ZA" sz="140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ZA" sz="1400" dirty="0" smtClean="0">
                          <a:sym typeface="Wingdings"/>
                        </a:rPr>
                        <a:t></a:t>
                      </a:r>
                      <a:endParaRPr lang="en-ZA" sz="1400" dirty="0" smtClean="0"/>
                    </a:p>
                  </a:txBody>
                  <a:tcPr/>
                </a:tc>
              </a:tr>
              <a:tr h="370840">
                <a:tc>
                  <a:txBody>
                    <a:bodyPr/>
                    <a:lstStyle/>
                    <a:p>
                      <a:r>
                        <a:rPr lang="en-ZA" sz="1200" dirty="0" smtClean="0"/>
                        <a:t>heat flux on a face</a:t>
                      </a:r>
                      <a:endParaRPr lang="en-ZA" sz="1200" dirty="0"/>
                    </a:p>
                  </a:txBody>
                  <a:tcPr/>
                </a:tc>
                <a:tc>
                  <a:txBody>
                    <a:bodyPr/>
                    <a:lstStyle/>
                    <a:p>
                      <a:pPr algn="ctr"/>
                      <a:endParaRPr lang="en-ZA"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ZA" sz="1400" dirty="0" smtClean="0">
                          <a:sym typeface="Wingdings"/>
                        </a:rPr>
                        <a:t></a:t>
                      </a:r>
                      <a:endParaRPr lang="en-ZA" sz="1400" dirty="0" smtClean="0"/>
                    </a:p>
                  </a:txBody>
                  <a:tcPr/>
                </a:tc>
              </a:tr>
              <a:tr h="370840">
                <a:tc>
                  <a:txBody>
                    <a:bodyPr/>
                    <a:lstStyle/>
                    <a:p>
                      <a:r>
                        <a:rPr lang="en-ZA" sz="1200" dirty="0" smtClean="0"/>
                        <a:t>Temperature on a face</a:t>
                      </a:r>
                      <a:endParaRPr lang="en-ZA" sz="1200" dirty="0"/>
                    </a:p>
                  </a:txBody>
                  <a:tcPr/>
                </a:tc>
                <a:tc>
                  <a:txBody>
                    <a:bodyPr/>
                    <a:lstStyle/>
                    <a:p>
                      <a:pPr algn="ctr"/>
                      <a:endParaRPr lang="en-ZA"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ZA" sz="1400" dirty="0" smtClean="0">
                          <a:sym typeface="Wingdings"/>
                        </a:rPr>
                        <a:t></a:t>
                      </a:r>
                      <a:endParaRPr lang="en-ZA" sz="1400" dirty="0" smtClean="0"/>
                    </a:p>
                  </a:txBody>
                  <a:tcPr/>
                </a:tc>
              </a:tr>
            </a:tbl>
          </a:graphicData>
        </a:graphic>
      </p:graphicFrame>
    </p:spTree>
    <p:extLst>
      <p:ext uri="{BB962C8B-B14F-4D97-AF65-F5344CB8AC3E}">
        <p14:creationId xmlns:p14="http://schemas.microsoft.com/office/powerpoint/2010/main" val="8972122"/>
      </p:ext>
    </p:extLst>
  </p:cSld>
  <p:clrMapOvr>
    <a:masterClrMapping/>
  </p:clrMapOvr>
  <p:transition spd="slow">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37</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36562" y="1408261"/>
            <a:ext cx="4422776" cy="5045075"/>
          </a:xfrm>
        </p:spPr>
        <p:txBody>
          <a:bodyPr/>
          <a:lstStyle/>
          <a:p>
            <a:pPr marL="0" indent="0" algn="just" eaLnBrk="1" hangingPunct="1">
              <a:buNone/>
            </a:pPr>
            <a:r>
              <a:rPr lang="en-ZA" sz="1600" b="1" noProof="0" dirty="0" smtClean="0"/>
              <a:t>FEM Analysis – Boundary Conditions</a:t>
            </a:r>
            <a:endParaRPr lang="en-ZA" sz="1600" noProof="0" dirty="0" smtClean="0"/>
          </a:p>
          <a:p>
            <a:pPr algn="just" eaLnBrk="1" hangingPunct="1"/>
            <a:r>
              <a:rPr lang="en-ZA" sz="1600" noProof="0" dirty="0" smtClean="0"/>
              <a:t>There are different ways of accounting for the loads and stresses inside a continuous tube (which is also connected to other components), and since only a short section of pipe is being </a:t>
            </a:r>
            <a:r>
              <a:rPr lang="en-ZA" sz="1600" noProof="0" dirty="0" err="1" smtClean="0"/>
              <a:t>modeled</a:t>
            </a:r>
            <a:r>
              <a:rPr lang="en-ZA" sz="1600" noProof="0" dirty="0" smtClean="0"/>
              <a:t>, the simulation can show unrealistic bending of the short pipe sections. One way to prevent this bending is to add end caps on the pipe, and adding a constraint which forces the end caps to stay in-plane. This will account for the correct axial load and prevent the short section of simulated pipe from bending. This can be done using 'Create FEM constraint for Plane Rotation face'. Please note that each end cap will need to be constrained separately with the plane rotation constraint (i.e. there will be two plane rotation constraints added, one for each end cap).</a:t>
            </a:r>
          </a:p>
        </p:txBody>
      </p:sp>
      <p:pic>
        <p:nvPicPr>
          <p:cNvPr id="8" name="Picture 2" descr="C:\Users\ESKOM\Documents\FreeCADdevelopment\Documentation\escaaaaa - Cop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916832"/>
            <a:ext cx="3167238" cy="319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8063" y="2420888"/>
            <a:ext cx="3167239" cy="18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9874169"/>
      </p:ext>
    </p:extLst>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38</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36563" y="1124744"/>
            <a:ext cx="4331929" cy="5045075"/>
          </a:xfrm>
        </p:spPr>
        <p:txBody>
          <a:bodyPr/>
          <a:lstStyle/>
          <a:p>
            <a:pPr marL="0" indent="0" algn="just" eaLnBrk="1" hangingPunct="1">
              <a:buNone/>
            </a:pPr>
            <a:r>
              <a:rPr lang="en-ZA" sz="1600" b="1" noProof="0" dirty="0" smtClean="0"/>
              <a:t>FEM Analysis – Boundary Conditions</a:t>
            </a:r>
            <a:endParaRPr lang="en-ZA" sz="1600" noProof="0" dirty="0" smtClean="0"/>
          </a:p>
          <a:p>
            <a:pPr algn="just" eaLnBrk="1" hangingPunct="1"/>
            <a:r>
              <a:rPr lang="en-ZA" sz="1600" noProof="0" dirty="0" smtClean="0"/>
              <a:t>Open the ‘Plane Rotation Face’ constraint by clicking on its icon     in the taskbar menu. A dialogue box appear.</a:t>
            </a:r>
          </a:p>
          <a:p>
            <a:pPr algn="just" eaLnBrk="1" hangingPunct="1"/>
            <a:r>
              <a:rPr lang="en-ZA" sz="1600" noProof="0" dirty="0" smtClean="0"/>
              <a:t>Select the outer surface of one end cap by clicking on that surface in the display window, and click ‘Add’. The face should be added in the constraint parameter box, and green discs should appear on that face.</a:t>
            </a:r>
          </a:p>
          <a:p>
            <a:pPr algn="just" eaLnBrk="1" hangingPunct="1"/>
            <a:r>
              <a:rPr lang="en-ZA" sz="1600" noProof="0" dirty="0" smtClean="0"/>
              <a:t>Press ‘OK’ to close the dialogue.</a:t>
            </a:r>
          </a:p>
          <a:p>
            <a:pPr algn="just" eaLnBrk="1" hangingPunct="1"/>
            <a:r>
              <a:rPr lang="en-ZA" sz="1600" noProof="0" dirty="0" smtClean="0"/>
              <a:t>Repeat this process to add a separate plane rotation constraint to the other end cap.</a:t>
            </a:r>
          </a:p>
          <a:p>
            <a:pPr marL="0" indent="0" algn="just" eaLnBrk="1" hangingPunct="1">
              <a:buNone/>
            </a:pPr>
            <a:endParaRPr lang="en-ZA" sz="1600" noProof="0" dirty="0" smtClean="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5215" y="1844824"/>
            <a:ext cx="1553009" cy="2112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214" y="4077072"/>
            <a:ext cx="3517870"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5214" y="1145235"/>
            <a:ext cx="3353210" cy="5907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0525" y="1860700"/>
            <a:ext cx="245819" cy="216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2242780"/>
      </p:ext>
    </p:extLst>
  </p:cSld>
  <p:clrMapOvr>
    <a:masterClrMapping/>
  </p:clrMapOvr>
  <p:transition spd="slow">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39</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251520" y="1082014"/>
            <a:ext cx="4783695" cy="5045075"/>
          </a:xfrm>
        </p:spPr>
        <p:txBody>
          <a:bodyPr/>
          <a:lstStyle/>
          <a:p>
            <a:pPr marL="0" indent="0" algn="just" eaLnBrk="1" hangingPunct="1">
              <a:buNone/>
            </a:pPr>
            <a:r>
              <a:rPr lang="en-ZA" sz="1600" b="1" noProof="0" dirty="0" smtClean="0"/>
              <a:t>FEM Analysis – Boundary Conditions</a:t>
            </a:r>
            <a:endParaRPr lang="en-ZA" sz="1600" noProof="0" dirty="0" smtClean="0"/>
          </a:p>
          <a:p>
            <a:pPr algn="just" eaLnBrk="1" hangingPunct="1"/>
            <a:r>
              <a:rPr lang="en-ZA" sz="1600" noProof="0" dirty="0" smtClean="0"/>
              <a:t>Since only a quarter of the header will be </a:t>
            </a:r>
            <a:r>
              <a:rPr lang="en-ZA" sz="1600" noProof="0" dirty="0" err="1" smtClean="0"/>
              <a:t>modeled</a:t>
            </a:r>
            <a:r>
              <a:rPr lang="en-ZA" sz="1600" noProof="0" dirty="0" smtClean="0"/>
              <a:t>, it is important to account for this using symmetry. </a:t>
            </a:r>
          </a:p>
          <a:p>
            <a:pPr algn="just" eaLnBrk="1" hangingPunct="1"/>
            <a:r>
              <a:rPr lang="en-ZA" sz="1600" noProof="0" dirty="0" smtClean="0"/>
              <a:t>To model symmetry, use the 'Create FEM constraint for a displacement acting on a face' boundary condition. Each cut face in the direction perpendicular to the face will be fixed to prevent it from moving in that direction. You will need to look at the axes on the bottom right hand corner in the display window to ensure you model it correctly.</a:t>
            </a:r>
          </a:p>
          <a:p>
            <a:pPr algn="just" eaLnBrk="1" hangingPunct="1"/>
            <a:r>
              <a:rPr lang="en-ZA" sz="1600" noProof="0" dirty="0" smtClean="0"/>
              <a:t>Click on the ‘Displacement Constraint’ icon on the taskbar. A task dialogue will appears.</a:t>
            </a:r>
          </a:p>
          <a:p>
            <a:pPr algn="just" eaLnBrk="1" hangingPunct="1"/>
            <a:r>
              <a:rPr lang="en-ZA" sz="1600" noProof="0" dirty="0" smtClean="0"/>
              <a:t>Click on the face indicated in the picture and fix the face in the y-axis. Check the axis in the display window to ensure that the y-axis is perpendicular to that face.</a:t>
            </a:r>
          </a:p>
          <a:p>
            <a:pPr marL="0" indent="0" algn="just" eaLnBrk="1" hangingPunct="1">
              <a:buNone/>
            </a:pPr>
            <a:endParaRPr lang="en-ZA" sz="1600" noProof="0" dirty="0" smtClean="0"/>
          </a:p>
        </p:txBody>
      </p:sp>
      <p:pic>
        <p:nvPicPr>
          <p:cNvPr id="9" name="Picture 8" descr="C:\Users\ESKOM\Documents\FreeCADdevelopment\Documentation\escaaaaa - Copy (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1124744"/>
            <a:ext cx="3497226" cy="32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722" y="1483543"/>
            <a:ext cx="2102452" cy="280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11"/>
          <p:cNvGrpSpPr/>
          <p:nvPr/>
        </p:nvGrpSpPr>
        <p:grpSpPr>
          <a:xfrm>
            <a:off x="5778722" y="4366627"/>
            <a:ext cx="2321670" cy="1975521"/>
            <a:chOff x="5778722" y="4549984"/>
            <a:chExt cx="2321670" cy="1975521"/>
          </a:xfrm>
        </p:grpSpPr>
        <p:grpSp>
          <p:nvGrpSpPr>
            <p:cNvPr id="4" name="Group 3"/>
            <p:cNvGrpSpPr/>
            <p:nvPr/>
          </p:nvGrpSpPr>
          <p:grpSpPr>
            <a:xfrm>
              <a:off x="5778722" y="4549984"/>
              <a:ext cx="1531963" cy="1975521"/>
              <a:chOff x="5778722" y="4573632"/>
              <a:chExt cx="1531963" cy="1975521"/>
            </a:xfrm>
          </p:grpSpPr>
          <p:pic>
            <p:nvPicPr>
              <p:cNvPr id="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78722" y="4573632"/>
                <a:ext cx="1487017" cy="1951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a:xfrm>
                <a:off x="7065767" y="6333130"/>
                <a:ext cx="244918" cy="21602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grpSp>
          <p:nvGrpSpPr>
            <p:cNvPr id="11" name="Group 10"/>
            <p:cNvGrpSpPr/>
            <p:nvPr/>
          </p:nvGrpSpPr>
          <p:grpSpPr>
            <a:xfrm>
              <a:off x="7274818" y="5555193"/>
              <a:ext cx="825574" cy="785925"/>
              <a:chOff x="7274818" y="5555193"/>
              <a:chExt cx="825574" cy="785925"/>
            </a:xfrm>
          </p:grpSpPr>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9367" y="5555193"/>
                <a:ext cx="58102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Arrow Connector 5"/>
              <p:cNvCxnSpPr>
                <a:stCxn id="3" idx="7"/>
              </p:cNvCxnSpPr>
              <p:nvPr/>
            </p:nvCxnSpPr>
            <p:spPr>
              <a:xfrm flipV="1">
                <a:off x="7274818" y="6021288"/>
                <a:ext cx="393526" cy="31983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81772870"/>
      </p:ext>
    </p:extLst>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4</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Introduction</a:t>
            </a:r>
          </a:p>
        </p:txBody>
      </p:sp>
      <p:sp>
        <p:nvSpPr>
          <p:cNvPr id="19461" name="Rectangle 3"/>
          <p:cNvSpPr>
            <a:spLocks noGrp="1" noChangeArrowheads="1"/>
          </p:cNvSpPr>
          <p:nvPr>
            <p:ph type="body" idx="1"/>
          </p:nvPr>
        </p:nvSpPr>
        <p:spPr>
          <a:xfrm>
            <a:off x="251520" y="1124744"/>
            <a:ext cx="8496944" cy="5045075"/>
          </a:xfrm>
        </p:spPr>
        <p:txBody>
          <a:bodyPr/>
          <a:lstStyle/>
          <a:p>
            <a:pPr marL="0" indent="0" algn="just" eaLnBrk="1" hangingPunct="1">
              <a:buFontTx/>
              <a:buNone/>
              <a:defRPr/>
            </a:pPr>
            <a:r>
              <a:rPr lang="en-ZA" sz="1800" b="1" noProof="0" dirty="0" smtClean="0"/>
              <a:t>Background to problem</a:t>
            </a:r>
            <a:r>
              <a:rPr lang="en-ZA" sz="1800" noProof="0" dirty="0" smtClean="0"/>
              <a:t>:</a:t>
            </a:r>
          </a:p>
          <a:p>
            <a:pPr algn="just" eaLnBrk="1" hangingPunct="1">
              <a:defRPr/>
            </a:pPr>
            <a:r>
              <a:rPr lang="en-ZA" sz="1800" noProof="0" dirty="0" smtClean="0"/>
              <a:t>The question was then asked if this would compromise the integrity of the component and if not, what is the absolute maximum depth that can be excavated before the component’s integrity is compromised.</a:t>
            </a:r>
          </a:p>
          <a:p>
            <a:pPr algn="just" eaLnBrk="1" hangingPunct="1">
              <a:defRPr/>
            </a:pPr>
            <a:r>
              <a:rPr lang="en-ZA" sz="1800" noProof="0" dirty="0" smtClean="0"/>
              <a:t>An analysis will be done to determine if an excavation of 5 [mm] compromises the component’s integrity, and then it will be determined at which depth of excavation does it start to compromise the component’s integrity.</a:t>
            </a:r>
          </a:p>
          <a:p>
            <a:pPr algn="just" eaLnBrk="1" hangingPunct="1">
              <a:defRPr/>
            </a:pPr>
            <a:r>
              <a:rPr lang="en-ZA" sz="1800" noProof="0" dirty="0" smtClean="0"/>
              <a:t>The conditions inside the spherical header (as given by the power plant) is:</a:t>
            </a:r>
          </a:p>
          <a:p>
            <a:pPr marL="0" indent="0" algn="just" eaLnBrk="1" hangingPunct="1">
              <a:buNone/>
              <a:defRPr/>
            </a:pPr>
            <a:r>
              <a:rPr lang="en-ZA" sz="1800" noProof="0" dirty="0" smtClean="0"/>
              <a:t>	- Pressure: 17.1 MPa</a:t>
            </a:r>
          </a:p>
          <a:p>
            <a:pPr marL="0" indent="0" algn="just" eaLnBrk="1" hangingPunct="1">
              <a:buNone/>
              <a:defRPr/>
            </a:pPr>
            <a:r>
              <a:rPr lang="en-ZA" sz="1800" noProof="0" dirty="0" smtClean="0"/>
              <a:t>	- Temperature: 516 °C</a:t>
            </a:r>
          </a:p>
        </p:txBody>
      </p:sp>
    </p:spTree>
    <p:extLst>
      <p:ext uri="{BB962C8B-B14F-4D97-AF65-F5344CB8AC3E}">
        <p14:creationId xmlns:p14="http://schemas.microsoft.com/office/powerpoint/2010/main" val="1544513257"/>
      </p:ext>
    </p:extLst>
  </p:cSld>
  <p:clrMapOvr>
    <a:masterClrMapping/>
  </p:clrMapOvr>
  <p:transition spd="slow">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40</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36563" y="1436688"/>
            <a:ext cx="4331929" cy="5045075"/>
          </a:xfrm>
        </p:spPr>
        <p:txBody>
          <a:bodyPr/>
          <a:lstStyle/>
          <a:p>
            <a:pPr marL="0" indent="0" algn="just" eaLnBrk="1" hangingPunct="1">
              <a:buNone/>
            </a:pPr>
            <a:r>
              <a:rPr lang="en-ZA" sz="1600" b="1" noProof="0" dirty="0" smtClean="0"/>
              <a:t>FEM Analysis – Boundary Conditions</a:t>
            </a:r>
            <a:endParaRPr lang="en-ZA" sz="1600" noProof="0" dirty="0" smtClean="0"/>
          </a:p>
          <a:p>
            <a:pPr algn="just" eaLnBrk="1" hangingPunct="1"/>
            <a:r>
              <a:rPr lang="en-ZA" sz="1600" noProof="0" dirty="0" smtClean="0"/>
              <a:t>Similarly add the constraints to  the other faces, fixing its motion on the axis perpendicular to the face as indicated in the pictures.</a:t>
            </a:r>
          </a:p>
          <a:p>
            <a:pPr algn="just" eaLnBrk="1" hangingPunct="1"/>
            <a:r>
              <a:rPr lang="en-ZA" sz="1600" noProof="0" dirty="0" smtClean="0"/>
              <a:t>Remember to ensure that the face is constrained in the correct direction by checking the axis in the bottom right hand corner of the display window.</a:t>
            </a:r>
            <a:endParaRPr lang="en-ZA" sz="1600" noProof="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033" y="1052735"/>
            <a:ext cx="3280664" cy="2664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031" y="3717032"/>
            <a:ext cx="3280666" cy="2784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8597176"/>
      </p:ext>
    </p:extLst>
  </p:cSld>
  <p:clrMapOvr>
    <a:masterClrMapping/>
  </p:clrMapOvr>
  <p:transition spd="slow">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41</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21549" y="1124744"/>
            <a:ext cx="4331929" cy="5045075"/>
          </a:xfrm>
        </p:spPr>
        <p:txBody>
          <a:bodyPr/>
          <a:lstStyle/>
          <a:p>
            <a:pPr marL="0" indent="0" algn="just" eaLnBrk="1" hangingPunct="1">
              <a:buNone/>
            </a:pPr>
            <a:r>
              <a:rPr lang="en-ZA" sz="1600" b="1" noProof="0" dirty="0" smtClean="0"/>
              <a:t>FEM Analysis – Boundary Conditions</a:t>
            </a:r>
            <a:endParaRPr lang="en-ZA" sz="1600" noProof="0" dirty="0" smtClean="0"/>
          </a:p>
          <a:p>
            <a:pPr algn="just" eaLnBrk="1" hangingPunct="1"/>
            <a:r>
              <a:rPr lang="en-ZA" sz="1600" noProof="0" dirty="0" smtClean="0"/>
              <a:t>Add an internal pressure to all the internal faces of the spherical header (including the inside surface of the end caps). To do so, click on the ‘Pressure Constraint‘ icon on the taskbar.</a:t>
            </a:r>
          </a:p>
          <a:p>
            <a:pPr algn="just" eaLnBrk="1" hangingPunct="1"/>
            <a:r>
              <a:rPr lang="en-ZA" sz="1600" noProof="0" dirty="0" smtClean="0"/>
              <a:t>The reason a pressure is also added to the endcaps, is due to the fact that there will be a component or a change in pipe direction causing a pressure to be applied in the axial direction.</a:t>
            </a:r>
          </a:p>
          <a:p>
            <a:pPr algn="just" eaLnBrk="1" hangingPunct="1"/>
            <a:r>
              <a:rPr lang="en-ZA" sz="1600" noProof="0" dirty="0" smtClean="0"/>
              <a:t>A Task dialogue will appear. While holding down the ‘Ctrl’ key on your keyboard, click on all the inner surfaces where steam flow will occur in the header in the display window. All the selected surfaces should be green. </a:t>
            </a:r>
            <a:endParaRPr lang="en-ZA" sz="1600" noProof="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7306" y="1681564"/>
            <a:ext cx="3003599" cy="52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7305" y="2312694"/>
            <a:ext cx="3700689" cy="2772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0655707"/>
      </p:ext>
    </p:extLst>
  </p:cSld>
  <p:clrMapOvr>
    <a:masterClrMapping/>
  </p:clrMapOvr>
  <p:transition spd="slow">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42</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21549" y="1124744"/>
            <a:ext cx="4331929" cy="5045075"/>
          </a:xfrm>
        </p:spPr>
        <p:txBody>
          <a:bodyPr/>
          <a:lstStyle/>
          <a:p>
            <a:pPr marL="0" indent="0" algn="just" eaLnBrk="1" hangingPunct="1">
              <a:buNone/>
            </a:pPr>
            <a:r>
              <a:rPr lang="en-ZA" sz="1600" b="1" noProof="0" dirty="0" smtClean="0"/>
              <a:t>FEM Analysis – Boundary Conditions</a:t>
            </a:r>
            <a:endParaRPr lang="en-ZA" sz="1600" noProof="0" dirty="0" smtClean="0"/>
          </a:p>
          <a:p>
            <a:pPr algn="just" eaLnBrk="1" hangingPunct="1"/>
            <a:r>
              <a:rPr lang="en-ZA" sz="1600" noProof="0" dirty="0" smtClean="0"/>
              <a:t>After selecting the appropriate surfaces, click ‘Add’.</a:t>
            </a:r>
          </a:p>
          <a:p>
            <a:pPr algn="just" eaLnBrk="1" hangingPunct="1"/>
            <a:r>
              <a:rPr lang="en-ZA" sz="1600" noProof="0" dirty="0" smtClean="0"/>
              <a:t>Input a pressure of 17.1 MPa (or the appropriate pressure according to the particular system in question) as indicated in the picture.</a:t>
            </a:r>
          </a:p>
          <a:p>
            <a:pPr algn="just" eaLnBrk="1" hangingPunct="1"/>
            <a:r>
              <a:rPr lang="en-ZA" sz="1600" noProof="0" dirty="0" smtClean="0"/>
              <a:t>The units of the pressure can also be changed to e.g. Pascal (‘Pa’) or </a:t>
            </a:r>
            <a:r>
              <a:rPr lang="en-ZA" sz="1600" noProof="0" dirty="0" err="1" smtClean="0"/>
              <a:t>kiloPascal</a:t>
            </a:r>
            <a:r>
              <a:rPr lang="en-ZA" sz="1600" noProof="0" dirty="0" smtClean="0"/>
              <a:t> (‘</a:t>
            </a:r>
            <a:r>
              <a:rPr lang="en-ZA" sz="1600" noProof="0" dirty="0" err="1" smtClean="0"/>
              <a:t>kPa</a:t>
            </a:r>
            <a:r>
              <a:rPr lang="en-ZA" sz="1600" noProof="0" dirty="0" smtClean="0"/>
              <a:t>’). As long as the green checkmark appear next to the unit, it will be fine. Just ensure that the accompanying value of the pressure corresponds with its unit.</a:t>
            </a:r>
          </a:p>
          <a:p>
            <a:pPr algn="just" eaLnBrk="1" hangingPunct="1"/>
            <a:r>
              <a:rPr lang="en-ZA" sz="1600" noProof="0" dirty="0" smtClean="0"/>
              <a:t>The final geometry with all the boundary conditions needed for a static analysis should be as indicated in the picture.</a:t>
            </a:r>
            <a:endParaRPr lang="en-ZA" sz="1600" noProof="0" dirty="0"/>
          </a:p>
        </p:txBody>
      </p:sp>
      <p:pic>
        <p:nvPicPr>
          <p:cNvPr id="819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9981" y="4293096"/>
            <a:ext cx="3695130"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980" y="1196752"/>
            <a:ext cx="2262021" cy="293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Oval 1"/>
          <p:cNvSpPr/>
          <p:nvPr/>
        </p:nvSpPr>
        <p:spPr>
          <a:xfrm>
            <a:off x="5417048" y="3707508"/>
            <a:ext cx="379088"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651080114"/>
      </p:ext>
    </p:extLst>
  </p:cSld>
  <p:clrMapOvr>
    <a:masterClrMapping/>
  </p:clrMapOvr>
  <p:transition spd="slow">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43</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21549" y="1099106"/>
            <a:ext cx="4331929" cy="5045075"/>
          </a:xfrm>
        </p:spPr>
        <p:txBody>
          <a:bodyPr/>
          <a:lstStyle/>
          <a:p>
            <a:pPr marL="0" indent="0" algn="just" eaLnBrk="1" hangingPunct="1">
              <a:buNone/>
            </a:pPr>
            <a:r>
              <a:rPr lang="en-ZA" sz="1600" b="1" noProof="0" dirty="0" smtClean="0"/>
              <a:t>FEM Analysis – Boundary Conditions for Thermo-Mechanical Analysis</a:t>
            </a:r>
            <a:endParaRPr lang="en-ZA" sz="1600" noProof="0" dirty="0" smtClean="0"/>
          </a:p>
          <a:p>
            <a:pPr algn="just" eaLnBrk="1" hangingPunct="1"/>
            <a:r>
              <a:rPr lang="en-ZA" sz="1600" noProof="0" dirty="0" smtClean="0"/>
              <a:t>If you only want to run a static analysis (with just the effect of pressure), then the constraints added up to this point is sufficient to run the analysis and you can skip to the slide with the heading </a:t>
            </a:r>
            <a:r>
              <a:rPr lang="en-ZA" sz="1600" noProof="0" dirty="0" smtClean="0">
                <a:hlinkClick r:id="rId2" action="ppaction://hlinksldjump"/>
              </a:rPr>
              <a:t>'FEM analysis - running the analysis'</a:t>
            </a:r>
            <a:r>
              <a:rPr lang="en-ZA" sz="1600" noProof="0" dirty="0" smtClean="0"/>
              <a:t>.</a:t>
            </a:r>
          </a:p>
          <a:p>
            <a:pPr algn="just" eaLnBrk="1" hangingPunct="1"/>
            <a:r>
              <a:rPr lang="en-ZA" sz="1600" noProof="0" dirty="0" smtClean="0"/>
              <a:t>If you want to run a thermo-mechanical analysis (where the stresses caused by temperature are also added), then the constraints explained in the next few slides will also be needed.</a:t>
            </a:r>
          </a:p>
          <a:p>
            <a:pPr algn="just" eaLnBrk="1" hangingPunct="1"/>
            <a:r>
              <a:rPr lang="en-ZA" sz="1600" noProof="0" dirty="0" smtClean="0"/>
              <a:t>This analysis will focus on a thermo-mechanical analysis of the spherical header.</a:t>
            </a:r>
          </a:p>
          <a:p>
            <a:pPr algn="just" eaLnBrk="1" hangingPunct="1"/>
            <a:r>
              <a:rPr lang="en-ZA" sz="1600" noProof="0" dirty="0" smtClean="0"/>
              <a:t>The table on the right (also shown earlier) shows which constraints are needed for the static and the thermo-mechanical analysis respectively.</a:t>
            </a:r>
          </a:p>
          <a:p>
            <a:pPr marL="0" indent="0" algn="just" eaLnBrk="1" hangingPunct="1">
              <a:buNone/>
            </a:pPr>
            <a:endParaRPr lang="en-ZA" sz="1600" noProof="0" dirty="0" smtClean="0"/>
          </a:p>
        </p:txBody>
      </p:sp>
      <p:graphicFrame>
        <p:nvGraphicFramePr>
          <p:cNvPr id="2" name="Table 1"/>
          <p:cNvGraphicFramePr>
            <a:graphicFrameLocks noGrp="1"/>
          </p:cNvGraphicFramePr>
          <p:nvPr>
            <p:extLst>
              <p:ext uri="{D42A27DB-BD31-4B8C-83A1-F6EECF244321}">
                <p14:modId xmlns:p14="http://schemas.microsoft.com/office/powerpoint/2010/main" val="239867517"/>
              </p:ext>
            </p:extLst>
          </p:nvPr>
        </p:nvGraphicFramePr>
        <p:xfrm>
          <a:off x="4932040" y="1874102"/>
          <a:ext cx="3744416" cy="2768600"/>
        </p:xfrm>
        <a:graphic>
          <a:graphicData uri="http://schemas.openxmlformats.org/drawingml/2006/table">
            <a:tbl>
              <a:tblPr firstRow="1" bandRow="1">
                <a:tableStyleId>{5C22544A-7EE6-4342-B048-85BDC9FD1C3A}</a:tableStyleId>
              </a:tblPr>
              <a:tblGrid>
                <a:gridCol w="1584176"/>
                <a:gridCol w="864096"/>
                <a:gridCol w="1296144"/>
              </a:tblGrid>
              <a:tr h="370840">
                <a:tc>
                  <a:txBody>
                    <a:bodyPr/>
                    <a:lstStyle/>
                    <a:p>
                      <a:r>
                        <a:rPr lang="en-ZA" sz="1200" dirty="0" smtClean="0"/>
                        <a:t>Constraints</a:t>
                      </a:r>
                      <a:endParaRPr lang="en-ZA" sz="1200" dirty="0"/>
                    </a:p>
                  </a:txBody>
                  <a:tcPr/>
                </a:tc>
                <a:tc>
                  <a:txBody>
                    <a:bodyPr/>
                    <a:lstStyle/>
                    <a:p>
                      <a:pPr algn="ctr"/>
                      <a:r>
                        <a:rPr lang="en-ZA" sz="1200" dirty="0" smtClean="0"/>
                        <a:t>Static</a:t>
                      </a:r>
                      <a:r>
                        <a:rPr lang="en-ZA" sz="1200" baseline="0" dirty="0" smtClean="0"/>
                        <a:t> Analysis</a:t>
                      </a:r>
                      <a:endParaRPr lang="en-ZA" sz="1200" dirty="0"/>
                    </a:p>
                  </a:txBody>
                  <a:tcPr/>
                </a:tc>
                <a:tc>
                  <a:txBody>
                    <a:bodyPr/>
                    <a:lstStyle/>
                    <a:p>
                      <a:pPr algn="ctr"/>
                      <a:r>
                        <a:rPr lang="en-ZA" sz="1200" dirty="0" smtClean="0"/>
                        <a:t>Thermo-</a:t>
                      </a:r>
                      <a:r>
                        <a:rPr lang="en-ZA" sz="1200" dirty="0" err="1" smtClean="0"/>
                        <a:t>mech</a:t>
                      </a:r>
                      <a:r>
                        <a:rPr lang="en-ZA" sz="1200" dirty="0" smtClean="0"/>
                        <a:t> Analysis</a:t>
                      </a:r>
                      <a:endParaRPr lang="en-ZA" sz="1200" dirty="0"/>
                    </a:p>
                  </a:txBody>
                  <a:tcPr/>
                </a:tc>
              </a:tr>
              <a:tr h="370840">
                <a:tc>
                  <a:txBody>
                    <a:bodyPr/>
                    <a:lstStyle/>
                    <a:p>
                      <a:r>
                        <a:rPr lang="en-ZA" sz="1200" dirty="0" smtClean="0"/>
                        <a:t>Plane Rotation Face</a:t>
                      </a:r>
                      <a:endParaRPr lang="en-ZA" sz="1200" dirty="0"/>
                    </a:p>
                  </a:txBody>
                  <a:tcPr/>
                </a:tc>
                <a:tc>
                  <a:txBody>
                    <a:bodyPr/>
                    <a:lstStyle/>
                    <a:p>
                      <a:pPr algn="ctr"/>
                      <a:r>
                        <a:rPr lang="en-ZA" sz="1400" dirty="0" smtClean="0">
                          <a:sym typeface="Wingdings"/>
                        </a:rPr>
                        <a:t></a:t>
                      </a:r>
                      <a:endParaRPr lang="en-ZA"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ZA" sz="1400" dirty="0" smtClean="0">
                          <a:sym typeface="Wingdings"/>
                        </a:rPr>
                        <a:t></a:t>
                      </a:r>
                      <a:endParaRPr lang="en-ZA" sz="1400" dirty="0" smtClean="0"/>
                    </a:p>
                  </a:txBody>
                  <a:tcPr/>
                </a:tc>
              </a:tr>
              <a:tr h="370840">
                <a:tc>
                  <a:txBody>
                    <a:bodyPr/>
                    <a:lstStyle/>
                    <a:p>
                      <a:r>
                        <a:rPr lang="en-ZA" sz="1200" dirty="0" smtClean="0"/>
                        <a:t>Displacement</a:t>
                      </a:r>
                      <a:endParaRPr lang="en-ZA"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ZA" sz="1400" dirty="0" smtClean="0">
                          <a:sym typeface="Wingdings"/>
                        </a:rPr>
                        <a:t></a:t>
                      </a:r>
                      <a:endParaRPr lang="en-ZA" sz="140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ZA" sz="1400" dirty="0" smtClean="0">
                          <a:sym typeface="Wingdings"/>
                        </a:rPr>
                        <a:t></a:t>
                      </a:r>
                      <a:endParaRPr lang="en-ZA" sz="1400" dirty="0" smtClean="0"/>
                    </a:p>
                  </a:txBody>
                  <a:tcPr/>
                </a:tc>
              </a:tr>
              <a:tr h="370840">
                <a:tc>
                  <a:txBody>
                    <a:bodyPr/>
                    <a:lstStyle/>
                    <a:p>
                      <a:r>
                        <a:rPr lang="en-ZA" sz="1200" dirty="0" smtClean="0"/>
                        <a:t>Internal Pressure</a:t>
                      </a:r>
                      <a:endParaRPr lang="en-ZA"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ZA" sz="1400" dirty="0" smtClean="0">
                          <a:sym typeface="Wingdings"/>
                        </a:rPr>
                        <a:t></a:t>
                      </a:r>
                      <a:endParaRPr lang="en-ZA" sz="140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ZA" sz="1400" dirty="0" smtClean="0">
                          <a:sym typeface="Wingdings"/>
                        </a:rPr>
                        <a:t></a:t>
                      </a:r>
                      <a:endParaRPr lang="en-ZA" sz="1400" dirty="0" smtClean="0"/>
                    </a:p>
                  </a:txBody>
                  <a:tcPr/>
                </a:tc>
              </a:tr>
              <a:tr h="370840">
                <a:tc>
                  <a:txBody>
                    <a:bodyPr/>
                    <a:lstStyle/>
                    <a:p>
                      <a:r>
                        <a:rPr lang="en-ZA" sz="1200" dirty="0" smtClean="0"/>
                        <a:t>Initial temperature</a:t>
                      </a:r>
                      <a:endParaRPr lang="en-ZA" sz="1200" dirty="0"/>
                    </a:p>
                  </a:txBody>
                  <a:tcPr/>
                </a:tc>
                <a:tc>
                  <a:txBody>
                    <a:bodyPr/>
                    <a:lstStyle/>
                    <a:p>
                      <a:pPr algn="ctr"/>
                      <a:endParaRPr lang="en-ZA" sz="140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ZA" sz="1400" dirty="0" smtClean="0">
                          <a:sym typeface="Wingdings"/>
                        </a:rPr>
                        <a:t></a:t>
                      </a:r>
                      <a:endParaRPr lang="en-ZA" sz="1400" dirty="0" smtClean="0"/>
                    </a:p>
                  </a:txBody>
                  <a:tcPr/>
                </a:tc>
              </a:tr>
              <a:tr h="370840">
                <a:tc>
                  <a:txBody>
                    <a:bodyPr/>
                    <a:lstStyle/>
                    <a:p>
                      <a:r>
                        <a:rPr lang="en-ZA" sz="1200" dirty="0" smtClean="0"/>
                        <a:t>heat flux on a face</a:t>
                      </a:r>
                      <a:endParaRPr lang="en-ZA" sz="1200" dirty="0"/>
                    </a:p>
                  </a:txBody>
                  <a:tcPr/>
                </a:tc>
                <a:tc>
                  <a:txBody>
                    <a:bodyPr/>
                    <a:lstStyle/>
                    <a:p>
                      <a:pPr algn="ctr"/>
                      <a:endParaRPr lang="en-ZA"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ZA" sz="1400" dirty="0" smtClean="0">
                          <a:sym typeface="Wingdings"/>
                        </a:rPr>
                        <a:t></a:t>
                      </a:r>
                      <a:endParaRPr lang="en-ZA" sz="1400" dirty="0" smtClean="0"/>
                    </a:p>
                  </a:txBody>
                  <a:tcPr/>
                </a:tc>
              </a:tr>
              <a:tr h="370840">
                <a:tc>
                  <a:txBody>
                    <a:bodyPr/>
                    <a:lstStyle/>
                    <a:p>
                      <a:r>
                        <a:rPr lang="en-ZA" sz="1200" dirty="0" smtClean="0"/>
                        <a:t>Temperature on a face</a:t>
                      </a:r>
                      <a:endParaRPr lang="en-ZA" sz="1200" dirty="0"/>
                    </a:p>
                  </a:txBody>
                  <a:tcPr/>
                </a:tc>
                <a:tc>
                  <a:txBody>
                    <a:bodyPr/>
                    <a:lstStyle/>
                    <a:p>
                      <a:pPr algn="ctr"/>
                      <a:endParaRPr lang="en-ZA"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ZA" sz="1400" dirty="0" smtClean="0">
                          <a:sym typeface="Wingdings"/>
                        </a:rPr>
                        <a:t></a:t>
                      </a:r>
                      <a:endParaRPr lang="en-ZA" sz="1400" dirty="0" smtClean="0"/>
                    </a:p>
                  </a:txBody>
                  <a:tcPr/>
                </a:tc>
              </a:tr>
            </a:tbl>
          </a:graphicData>
        </a:graphic>
      </p:graphicFrame>
    </p:spTree>
    <p:extLst>
      <p:ext uri="{BB962C8B-B14F-4D97-AF65-F5344CB8AC3E}">
        <p14:creationId xmlns:p14="http://schemas.microsoft.com/office/powerpoint/2010/main" val="1340521351"/>
      </p:ext>
    </p:extLst>
  </p:cSld>
  <p:clrMapOvr>
    <a:masterClrMapping/>
  </p:clrMapOvr>
  <p:transition spd="slow">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44</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21549" y="1124744"/>
            <a:ext cx="4331929" cy="5045075"/>
          </a:xfrm>
        </p:spPr>
        <p:txBody>
          <a:bodyPr/>
          <a:lstStyle/>
          <a:p>
            <a:pPr marL="0" indent="0" algn="just" eaLnBrk="1" hangingPunct="1">
              <a:buNone/>
            </a:pPr>
            <a:r>
              <a:rPr lang="en-ZA" sz="1600" b="1" noProof="0" dirty="0" smtClean="0"/>
              <a:t>FEM Analysis – Boundary Conditions for thermo-mechanical Analysis</a:t>
            </a:r>
            <a:endParaRPr lang="en-ZA" sz="1600" noProof="0" dirty="0" smtClean="0"/>
          </a:p>
          <a:p>
            <a:pPr algn="just" eaLnBrk="1" hangingPunct="1"/>
            <a:r>
              <a:rPr lang="en-ZA" sz="1600" noProof="0" dirty="0" smtClean="0"/>
              <a:t>The first constraint needed for a Thermo-mechanical analysis is the initial temperature. This temperature constraint is used as a first temperature estimate for the system in solving the iterative process. The default value of 300K will be sufficient.</a:t>
            </a:r>
          </a:p>
          <a:p>
            <a:pPr algn="just" eaLnBrk="1" hangingPunct="1"/>
            <a:r>
              <a:rPr lang="en-ZA" sz="1600" noProof="0" dirty="0" smtClean="0"/>
              <a:t>You will notice that it is not necessary to select surfaces for this constraint, since it applies to the whole system.</a:t>
            </a:r>
          </a:p>
          <a:p>
            <a:pPr marL="0" indent="0" algn="just" eaLnBrk="1" hangingPunct="1">
              <a:buNone/>
            </a:pPr>
            <a:endParaRPr lang="en-ZA" sz="1600" noProof="0" dirty="0" smtClean="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1603162"/>
            <a:ext cx="3833020" cy="1553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4861" y="1196752"/>
            <a:ext cx="360045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4833957"/>
      </p:ext>
    </p:extLst>
  </p:cSld>
  <p:clrMapOvr>
    <a:masterClrMapping/>
  </p:clrMapOvr>
  <p:transition spd="slow">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45</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21549" y="1124744"/>
            <a:ext cx="8254907" cy="5045075"/>
          </a:xfrm>
        </p:spPr>
        <p:txBody>
          <a:bodyPr/>
          <a:lstStyle/>
          <a:p>
            <a:pPr marL="0" indent="0" algn="just" eaLnBrk="1" hangingPunct="1">
              <a:buNone/>
            </a:pPr>
            <a:r>
              <a:rPr lang="en-ZA" sz="1600" b="1" noProof="0" dirty="0" smtClean="0"/>
              <a:t>FEM Analysis – Boundary Conditions for thermo-mechanical Analysis</a:t>
            </a:r>
            <a:endParaRPr lang="en-ZA" sz="1600" noProof="0" dirty="0" smtClean="0"/>
          </a:p>
          <a:p>
            <a:pPr algn="just" eaLnBrk="1" hangingPunct="1"/>
            <a:r>
              <a:rPr lang="en-ZA" sz="1600" noProof="0" dirty="0" smtClean="0"/>
              <a:t>Next the thermal conditions inside the spherical header section need to be specified. This can be done by specifying a temperature or by specifying a heat flux on the inside surface. Specifying a temperature is not as accurate since the temperature distribution throughout the pipes will vary, but in the absence of an accurate heat transfer coefficient for steam it will suffice.</a:t>
            </a:r>
          </a:p>
          <a:p>
            <a:pPr algn="just" eaLnBrk="1" hangingPunct="1"/>
            <a:r>
              <a:rPr lang="en-ZA" sz="1600" noProof="0" dirty="0" smtClean="0"/>
              <a:t>A heat flux takes the temperature of the fluid as well as the heat transfer coefficient or film coefficient of the film layer (the film layer is the small layer between the fluid and the pipe surface) into account. This coefficient tells you how much heat is added or removed due to the temperature difference between the current area and the adjacent area.</a:t>
            </a:r>
          </a:p>
          <a:p>
            <a:pPr algn="just" eaLnBrk="1" hangingPunct="1"/>
            <a:r>
              <a:rPr lang="en-ZA" sz="1600" noProof="0" dirty="0" smtClean="0"/>
              <a:t>We will assume the surface temperature inside the header as the approximate system temperature of 789.15K (or 516°C). This is a less accurate assumption since it assumes the same temperature across the header’s surface area and the same temperature at the </a:t>
            </a:r>
            <a:r>
              <a:rPr lang="en-ZA" sz="1600" noProof="0" dirty="0" err="1" smtClean="0"/>
              <a:t>center</a:t>
            </a:r>
            <a:r>
              <a:rPr lang="en-ZA" sz="1600" noProof="0" dirty="0" smtClean="0"/>
              <a:t> of the fluid stream.</a:t>
            </a:r>
          </a:p>
          <a:p>
            <a:pPr algn="just" eaLnBrk="1" hangingPunct="1"/>
            <a:r>
              <a:rPr lang="en-ZA" sz="1600" noProof="0" dirty="0" smtClean="0"/>
              <a:t>We will also assume that the cladding wasn’t replaced on the spherical part of the header. We will apply a heat flux to this area to simulate heat loss to the environment. The aim of this is to demonstrate the stresses caused by temperature differences due to insulation not in place.</a:t>
            </a:r>
          </a:p>
          <a:p>
            <a:pPr algn="just" eaLnBrk="1" hangingPunct="1"/>
            <a:endParaRPr lang="en-ZA" sz="1600" noProof="0" dirty="0" smtClean="0"/>
          </a:p>
          <a:p>
            <a:pPr marL="0" indent="0" algn="just" eaLnBrk="1" hangingPunct="1">
              <a:buNone/>
            </a:pPr>
            <a:endParaRPr lang="en-ZA" sz="1600" noProof="0" dirty="0" smtClean="0"/>
          </a:p>
        </p:txBody>
      </p:sp>
    </p:spTree>
    <p:extLst>
      <p:ext uri="{BB962C8B-B14F-4D97-AF65-F5344CB8AC3E}">
        <p14:creationId xmlns:p14="http://schemas.microsoft.com/office/powerpoint/2010/main" val="2174224363"/>
      </p:ext>
    </p:extLst>
  </p:cSld>
  <p:clrMapOvr>
    <a:masterClrMapping/>
  </p:clrMapOvr>
  <p:transition spd="slow">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46</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21549" y="1124744"/>
            <a:ext cx="4582499" cy="5045075"/>
          </a:xfrm>
        </p:spPr>
        <p:txBody>
          <a:bodyPr/>
          <a:lstStyle/>
          <a:p>
            <a:pPr marL="0" indent="0" algn="just" eaLnBrk="1" hangingPunct="1">
              <a:buNone/>
            </a:pPr>
            <a:r>
              <a:rPr lang="en-ZA" sz="1600" b="1" noProof="0" dirty="0" smtClean="0"/>
              <a:t>FEM Analysis – Boundary Conditions for thermo-mechanical Analysis</a:t>
            </a:r>
            <a:endParaRPr lang="en-ZA" sz="1600" noProof="0" dirty="0" smtClean="0"/>
          </a:p>
          <a:p>
            <a:pPr algn="just" eaLnBrk="1" hangingPunct="1"/>
            <a:r>
              <a:rPr lang="en-ZA" sz="1600" noProof="0" dirty="0" smtClean="0"/>
              <a:t>To add the temperature constraint to the spherical header’s inside surfaces, click on the temperature constraint icon in the taskbar.</a:t>
            </a:r>
          </a:p>
          <a:p>
            <a:pPr algn="just" eaLnBrk="1" hangingPunct="1"/>
            <a:r>
              <a:rPr lang="en-ZA" sz="1600" noProof="0" dirty="0" smtClean="0"/>
              <a:t>A dialogue box will open. Since we are going to apply the temperature constraint to the same surfaces as the pressure constraint, it would be easier to hide the pressure constraint’s arrows from the surfaces of the header in the display window to ensure that all the surfaces are visible.</a:t>
            </a:r>
          </a:p>
          <a:p>
            <a:pPr algn="just" eaLnBrk="1" hangingPunct="1"/>
            <a:r>
              <a:rPr lang="en-ZA" sz="1600" noProof="0" dirty="0" smtClean="0"/>
              <a:t>Without exiting the temperature constraint dialogue, go to the top left of the combo view and click on the ‘Model’ tab. This will display the tree view. Click on the arrow to the left of ‘</a:t>
            </a:r>
            <a:r>
              <a:rPr lang="en-ZA" sz="1600" noProof="0" dirty="0" err="1" smtClean="0"/>
              <a:t>MechanicalAnalysis</a:t>
            </a:r>
            <a:r>
              <a:rPr lang="en-ZA" sz="1600" noProof="0" dirty="0" smtClean="0"/>
              <a:t>’ to expand it. </a:t>
            </a:r>
          </a:p>
          <a:p>
            <a:pPr marL="0" indent="0" algn="just" eaLnBrk="1" hangingPunct="1">
              <a:buNone/>
            </a:pPr>
            <a:endParaRPr lang="en-ZA" sz="1600" noProof="0" dirty="0" smtClean="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176" y="1268761"/>
            <a:ext cx="3464498" cy="504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855" y="1844823"/>
            <a:ext cx="3532931" cy="2677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4176" y="4618952"/>
            <a:ext cx="3528610" cy="1990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9652844"/>
      </p:ext>
    </p:extLst>
  </p:cSld>
  <p:clrMapOvr>
    <a:masterClrMapping/>
  </p:clrMapOvr>
  <p:transition spd="slow">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47</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21549" y="1124744"/>
            <a:ext cx="4582499" cy="5045075"/>
          </a:xfrm>
        </p:spPr>
        <p:txBody>
          <a:bodyPr/>
          <a:lstStyle/>
          <a:p>
            <a:pPr marL="0" indent="0" algn="just" eaLnBrk="1" hangingPunct="1">
              <a:buNone/>
            </a:pPr>
            <a:r>
              <a:rPr lang="en-ZA" sz="1600" b="1" noProof="0" dirty="0" smtClean="0"/>
              <a:t>FEM Analysis – Boundary Conditions for thermo-mechanical Analysis</a:t>
            </a:r>
            <a:endParaRPr lang="en-ZA" sz="1600" noProof="0" dirty="0" smtClean="0"/>
          </a:p>
          <a:p>
            <a:pPr algn="just" eaLnBrk="1" hangingPunct="1"/>
            <a:r>
              <a:rPr lang="en-ZA" sz="1600" noProof="0" dirty="0" smtClean="0"/>
              <a:t>Right-click on ‘</a:t>
            </a:r>
            <a:r>
              <a:rPr lang="en-ZA" sz="1600" noProof="0" dirty="0" err="1" smtClean="0"/>
              <a:t>FemConstraintPressure</a:t>
            </a:r>
            <a:r>
              <a:rPr lang="en-ZA" sz="1600" noProof="0" dirty="0" smtClean="0"/>
              <a:t>’ and click on ‘Toggle Visibility. Alternatively you can just click on ‘</a:t>
            </a:r>
            <a:r>
              <a:rPr lang="en-ZA" sz="1600" noProof="0" dirty="0" err="1" smtClean="0"/>
              <a:t>FemConstraintPressure</a:t>
            </a:r>
            <a:r>
              <a:rPr lang="en-ZA" sz="1600" noProof="0" dirty="0" smtClean="0"/>
              <a:t>’ to select it and then press spacebar to toggle its visibility.</a:t>
            </a:r>
          </a:p>
          <a:p>
            <a:pPr algn="just" eaLnBrk="1" hangingPunct="1"/>
            <a:r>
              <a:rPr lang="en-ZA" sz="1600" noProof="0" dirty="0" smtClean="0"/>
              <a:t>The arrows for the pressure constraint should now be invisible in the display window. Remember, the constraint is still active, the graphics illustrating it is not.</a:t>
            </a:r>
          </a:p>
          <a:p>
            <a:pPr algn="just" eaLnBrk="1" hangingPunct="1"/>
            <a:r>
              <a:rPr lang="en-ZA" sz="1600" noProof="0" dirty="0" smtClean="0"/>
              <a:t>Click on the ‘Tasks’ tab at the top left of the combo view to return to the temperature constraint dialogue box.</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6287" y="1052736"/>
            <a:ext cx="2664295" cy="2867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6287" y="4005064"/>
            <a:ext cx="4007500"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4278190"/>
      </p:ext>
    </p:extLst>
  </p:cSld>
  <p:clrMapOvr>
    <a:masterClrMapping/>
  </p:clrMapOvr>
  <p:transition spd="slow">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48</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21549" y="1124744"/>
            <a:ext cx="4582499" cy="5045075"/>
          </a:xfrm>
        </p:spPr>
        <p:txBody>
          <a:bodyPr/>
          <a:lstStyle/>
          <a:p>
            <a:pPr marL="0" indent="0" algn="just" eaLnBrk="1" hangingPunct="1">
              <a:buNone/>
            </a:pPr>
            <a:r>
              <a:rPr lang="en-ZA" sz="1600" b="1" noProof="0" dirty="0" smtClean="0"/>
              <a:t>FEM Analysis – Boundary Conditions for thermo-mechanical Analysis</a:t>
            </a:r>
            <a:endParaRPr lang="en-ZA" sz="1600" noProof="0" dirty="0" smtClean="0"/>
          </a:p>
          <a:p>
            <a:pPr algn="just" eaLnBrk="1" hangingPunct="1"/>
            <a:r>
              <a:rPr lang="en-ZA" sz="1600" noProof="0" dirty="0" smtClean="0"/>
              <a:t>Set the temperature at the bottom of the box to 789.15 K.</a:t>
            </a:r>
          </a:p>
          <a:p>
            <a:pPr algn="just" eaLnBrk="1" hangingPunct="1"/>
            <a:r>
              <a:rPr lang="en-ZA" sz="1600" noProof="0" dirty="0" smtClean="0"/>
              <a:t>Select all the surfaces on the inside of the component which will have contact with the steam, including the inside surfaces of the end caps using </a:t>
            </a:r>
            <a:r>
              <a:rPr lang="en-ZA" sz="1600" noProof="0" dirty="0" err="1" smtClean="0"/>
              <a:t>ctrl+click</a:t>
            </a:r>
            <a:r>
              <a:rPr lang="en-ZA" sz="1600" noProof="0" dirty="0" smtClean="0"/>
              <a:t>. All the selected surfaces should be green. Click on ‘Add’ to add the surfaces to the list in the dialogue.</a:t>
            </a:r>
          </a:p>
          <a:p>
            <a:pPr algn="just" eaLnBrk="1" hangingPunct="1"/>
            <a:r>
              <a:rPr lang="en-ZA" sz="1600" noProof="0" dirty="0" smtClean="0"/>
              <a:t>When finished, click ‘OK’ to close the dialogue.</a:t>
            </a:r>
          </a:p>
          <a:p>
            <a:pPr marL="0" indent="0" algn="just" eaLnBrk="1" hangingPunct="1">
              <a:buNone/>
            </a:pPr>
            <a:endParaRPr lang="en-ZA" sz="1600" noProof="0" dirty="0" smtClean="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7379" y="995634"/>
            <a:ext cx="2430354" cy="3136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1362" y="4189995"/>
            <a:ext cx="2835565" cy="2284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522484"/>
      </p:ext>
    </p:extLst>
  </p:cSld>
  <p:clrMapOvr>
    <a:masterClrMapping/>
  </p:clrMapOvr>
  <p:transition spd="slow">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49</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21549" y="1124744"/>
            <a:ext cx="4331929" cy="5045075"/>
          </a:xfrm>
        </p:spPr>
        <p:txBody>
          <a:bodyPr/>
          <a:lstStyle/>
          <a:p>
            <a:pPr marL="0" indent="0" algn="just" eaLnBrk="1" hangingPunct="1">
              <a:buNone/>
            </a:pPr>
            <a:r>
              <a:rPr lang="en-ZA" sz="1600" b="1" noProof="0" dirty="0" smtClean="0"/>
              <a:t>FEM Analysis – Boundary Conditions for thermo-mechanical Analysis</a:t>
            </a:r>
            <a:endParaRPr lang="en-ZA" sz="1600" noProof="0" dirty="0" smtClean="0"/>
          </a:p>
          <a:p>
            <a:pPr algn="just" eaLnBrk="1" hangingPunct="1"/>
            <a:r>
              <a:rPr lang="en-ZA" sz="1600" noProof="0" dirty="0" smtClean="0">
                <a:solidFill>
                  <a:schemeClr val="tx1"/>
                </a:solidFill>
              </a:rPr>
              <a:t>Next the heat flux constraint will be added to the outside surfaces of the spherical header.</a:t>
            </a:r>
          </a:p>
          <a:p>
            <a:pPr algn="just" eaLnBrk="1" hangingPunct="1"/>
            <a:r>
              <a:rPr lang="en-ZA" sz="1600" noProof="0" dirty="0" smtClean="0">
                <a:solidFill>
                  <a:schemeClr val="tx1"/>
                </a:solidFill>
              </a:rPr>
              <a:t>An assumption will be made here: The insulation on the spherical section of the component was not properly replaced after it was opened for maintenance. The insulation on the pipe sections however are in place.</a:t>
            </a:r>
          </a:p>
          <a:p>
            <a:pPr algn="just" eaLnBrk="1" hangingPunct="1"/>
            <a:r>
              <a:rPr lang="en-ZA" sz="1600" noProof="0" dirty="0" smtClean="0">
                <a:solidFill>
                  <a:schemeClr val="tx1"/>
                </a:solidFill>
              </a:rPr>
              <a:t>This assumption implies a different film coefficient for the spherical section (due to cooling from the ambient air) than for the pipe section.</a:t>
            </a:r>
          </a:p>
        </p:txBody>
      </p:sp>
    </p:spTree>
    <p:extLst>
      <p:ext uri="{BB962C8B-B14F-4D97-AF65-F5344CB8AC3E}">
        <p14:creationId xmlns:p14="http://schemas.microsoft.com/office/powerpoint/2010/main" val="3278454300"/>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5</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Introduction</a:t>
            </a:r>
          </a:p>
        </p:txBody>
      </p:sp>
      <p:sp>
        <p:nvSpPr>
          <p:cNvPr id="19461" name="Rectangle 3"/>
          <p:cNvSpPr>
            <a:spLocks noGrp="1" noChangeArrowheads="1"/>
          </p:cNvSpPr>
          <p:nvPr>
            <p:ph type="body" idx="1"/>
          </p:nvPr>
        </p:nvSpPr>
        <p:spPr>
          <a:xfrm>
            <a:off x="251520" y="1124744"/>
            <a:ext cx="8496944" cy="5045075"/>
          </a:xfrm>
        </p:spPr>
        <p:txBody>
          <a:bodyPr/>
          <a:lstStyle/>
          <a:p>
            <a:pPr marL="0" indent="0" eaLnBrk="1" hangingPunct="1">
              <a:buFontTx/>
              <a:buNone/>
              <a:defRPr/>
            </a:pPr>
            <a:r>
              <a:rPr lang="en-ZA" sz="1800" b="1" noProof="0" dirty="0" smtClean="0"/>
              <a:t>Background to problem</a:t>
            </a:r>
            <a:r>
              <a:rPr lang="en-ZA" sz="1800" noProof="0" dirty="0" smtClean="0"/>
              <a:t>:</a:t>
            </a:r>
          </a:p>
          <a:p>
            <a:pPr eaLnBrk="1" hangingPunct="1">
              <a:defRPr/>
            </a:pPr>
            <a:r>
              <a:rPr lang="en-ZA" sz="1800" noProof="0" dirty="0" smtClean="0"/>
              <a:t>Header details:</a:t>
            </a:r>
            <a:endParaRPr lang="en-ZA" sz="1800" noProof="0" dirty="0" smtClean="0"/>
          </a:p>
        </p:txBody>
      </p:sp>
      <p:graphicFrame>
        <p:nvGraphicFramePr>
          <p:cNvPr id="2" name="Table 1"/>
          <p:cNvGraphicFramePr>
            <a:graphicFrameLocks noGrp="1"/>
          </p:cNvGraphicFramePr>
          <p:nvPr>
            <p:extLst>
              <p:ext uri="{D42A27DB-BD31-4B8C-83A1-F6EECF244321}">
                <p14:modId xmlns:p14="http://schemas.microsoft.com/office/powerpoint/2010/main" val="1358139561"/>
              </p:ext>
            </p:extLst>
          </p:nvPr>
        </p:nvGraphicFramePr>
        <p:xfrm>
          <a:off x="994077" y="2564904"/>
          <a:ext cx="7034307" cy="1010920"/>
        </p:xfrm>
        <a:graphic>
          <a:graphicData uri="http://schemas.openxmlformats.org/drawingml/2006/table">
            <a:tbl>
              <a:tblPr firstRow="1" bandRow="1">
                <a:tableStyleId>{5C22544A-7EE6-4342-B048-85BDC9FD1C3A}</a:tableStyleId>
              </a:tblPr>
              <a:tblGrid>
                <a:gridCol w="2344769"/>
                <a:gridCol w="2344769"/>
                <a:gridCol w="2344769"/>
              </a:tblGrid>
              <a:tr h="370840">
                <a:tc>
                  <a:txBody>
                    <a:bodyPr/>
                    <a:lstStyle/>
                    <a:p>
                      <a:pPr algn="ctr"/>
                      <a:r>
                        <a:rPr lang="en-ZA" dirty="0" smtClean="0"/>
                        <a:t>Material</a:t>
                      </a:r>
                      <a:endParaRPr lang="en-ZA" dirty="0"/>
                    </a:p>
                  </a:txBody>
                  <a:tcPr/>
                </a:tc>
                <a:tc>
                  <a:txBody>
                    <a:bodyPr/>
                    <a:lstStyle/>
                    <a:p>
                      <a:pPr algn="ctr"/>
                      <a:r>
                        <a:rPr lang="en-ZA" dirty="0" smtClean="0"/>
                        <a:t>Design Pressure</a:t>
                      </a:r>
                      <a:endParaRPr lang="en-ZA" dirty="0"/>
                    </a:p>
                  </a:txBody>
                  <a:tcPr/>
                </a:tc>
                <a:tc>
                  <a:txBody>
                    <a:bodyPr/>
                    <a:lstStyle/>
                    <a:p>
                      <a:pPr algn="ctr"/>
                      <a:r>
                        <a:rPr lang="en-ZA" dirty="0" smtClean="0"/>
                        <a:t>Design Temperature</a:t>
                      </a:r>
                      <a:endParaRPr lang="en-ZA" dirty="0"/>
                    </a:p>
                  </a:txBody>
                  <a:tcPr/>
                </a:tc>
              </a:tr>
              <a:tr h="370840">
                <a:tc>
                  <a:txBody>
                    <a:bodyPr/>
                    <a:lstStyle/>
                    <a:p>
                      <a:pPr algn="ctr"/>
                      <a:r>
                        <a:rPr lang="en-ZA" dirty="0" smtClean="0"/>
                        <a:t>11 CrM09-10</a:t>
                      </a:r>
                      <a:endParaRPr lang="en-ZA" dirty="0"/>
                    </a:p>
                  </a:txBody>
                  <a:tcPr/>
                </a:tc>
                <a:tc>
                  <a:txBody>
                    <a:bodyPr/>
                    <a:lstStyle/>
                    <a:p>
                      <a:pPr algn="ctr"/>
                      <a:r>
                        <a:rPr lang="en-ZA" dirty="0" smtClean="0"/>
                        <a:t>195 bar</a:t>
                      </a:r>
                      <a:endParaRPr lang="en-ZA" dirty="0"/>
                    </a:p>
                  </a:txBody>
                  <a:tcPr/>
                </a:tc>
                <a:tc>
                  <a:txBody>
                    <a:bodyPr/>
                    <a:lstStyle/>
                    <a:p>
                      <a:pPr algn="ctr"/>
                      <a:r>
                        <a:rPr lang="en-ZA" dirty="0" smtClean="0"/>
                        <a:t>516 °C</a:t>
                      </a:r>
                      <a:endParaRPr lang="en-ZA" dirty="0"/>
                    </a:p>
                  </a:txBody>
                  <a:tcPr/>
                </a:tc>
              </a:tr>
            </a:tbl>
          </a:graphicData>
        </a:graphic>
      </p:graphicFrame>
    </p:spTree>
    <p:extLst>
      <p:ext uri="{BB962C8B-B14F-4D97-AF65-F5344CB8AC3E}">
        <p14:creationId xmlns:p14="http://schemas.microsoft.com/office/powerpoint/2010/main" val="4033669846"/>
      </p:ext>
    </p:extLst>
  </p:cSld>
  <p:clrMapOvr>
    <a:masterClrMapping/>
  </p:clrMapOvr>
  <p:transition spd="slow">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50</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21549" y="1124744"/>
            <a:ext cx="4331929" cy="5045075"/>
          </a:xfrm>
        </p:spPr>
        <p:txBody>
          <a:bodyPr/>
          <a:lstStyle/>
          <a:p>
            <a:pPr marL="0" indent="0" algn="just" eaLnBrk="1" hangingPunct="1">
              <a:buNone/>
            </a:pPr>
            <a:r>
              <a:rPr lang="en-ZA" sz="1600" b="1" noProof="0" dirty="0" smtClean="0"/>
              <a:t>FEM Analysis – Boundary Conditions for thermo-mechanical Analysis</a:t>
            </a:r>
            <a:endParaRPr lang="en-ZA" sz="1600" noProof="0" dirty="0" smtClean="0"/>
          </a:p>
          <a:p>
            <a:pPr algn="just" eaLnBrk="1" hangingPunct="1"/>
            <a:r>
              <a:rPr lang="en-ZA" sz="1600" noProof="0" dirty="0" smtClean="0">
                <a:solidFill>
                  <a:schemeClr val="tx1"/>
                </a:solidFill>
              </a:rPr>
              <a:t>To add a heat flux constraint, click on the heat flux constraint icon in the taskbar.</a:t>
            </a:r>
          </a:p>
          <a:p>
            <a:pPr algn="just" eaLnBrk="1" hangingPunct="1"/>
            <a:r>
              <a:rPr lang="en-ZA" sz="1600" noProof="0" dirty="0" smtClean="0">
                <a:solidFill>
                  <a:schemeClr val="tx1"/>
                </a:solidFill>
              </a:rPr>
              <a:t>A dialogue box appears. Now select all the outer surfaces of the spherical section (including the surfaces of the excavation) by </a:t>
            </a:r>
            <a:r>
              <a:rPr lang="en-ZA" sz="1600" noProof="0" dirty="0" err="1" smtClean="0">
                <a:solidFill>
                  <a:schemeClr val="tx1"/>
                </a:solidFill>
              </a:rPr>
              <a:t>ctrl+clicking</a:t>
            </a:r>
            <a:r>
              <a:rPr lang="en-ZA" sz="1600" noProof="0" dirty="0" smtClean="0">
                <a:solidFill>
                  <a:schemeClr val="tx1"/>
                </a:solidFill>
              </a:rPr>
              <a:t> all of them. All the selected surfaces should turn green. Click on ‘Add’ in the dialogue box. You can alternatively add them one by one by clicking on each individual surface and selecting ‘Add’. All the surfaces should appear as a list in the dialogue box.</a:t>
            </a:r>
          </a:p>
          <a:p>
            <a:pPr algn="just" eaLnBrk="1" hangingPunct="1"/>
            <a:r>
              <a:rPr lang="en-ZA" sz="1600" noProof="0" dirty="0" smtClean="0">
                <a:solidFill>
                  <a:schemeClr val="tx1"/>
                </a:solidFill>
              </a:rPr>
              <a:t>Since the header section’s outer surface is open to atmosphere, set the ambient temperature at room temperature and set the film coefficient on 10W/m^2/K which is standard for room temperature air. Click ‘OK’ to close the dialogue box.</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092" y="1052737"/>
            <a:ext cx="3338015" cy="64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8326" y="3861048"/>
            <a:ext cx="2031164" cy="2683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0034" y="1734726"/>
            <a:ext cx="2980184" cy="2035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3199267"/>
      </p:ext>
    </p:extLst>
  </p:cSld>
  <p:clrMapOvr>
    <a:masterClrMapping/>
  </p:clrMapOvr>
  <p:transition spd="slow">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51</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235044" y="1126878"/>
            <a:ext cx="4913020" cy="5474594"/>
          </a:xfrm>
        </p:spPr>
        <p:txBody>
          <a:bodyPr/>
          <a:lstStyle/>
          <a:p>
            <a:pPr marL="0" indent="0" algn="just" eaLnBrk="1" hangingPunct="1">
              <a:buNone/>
            </a:pPr>
            <a:r>
              <a:rPr lang="en-ZA" sz="1600" b="1" noProof="0" dirty="0" smtClean="0"/>
              <a:t>FEM Analysis – Running the Analysis</a:t>
            </a:r>
            <a:endParaRPr lang="en-ZA" sz="1600" noProof="0" dirty="0" smtClean="0"/>
          </a:p>
          <a:p>
            <a:pPr algn="just" eaLnBrk="1" hangingPunct="1"/>
            <a:r>
              <a:rPr lang="en-ZA" sz="1600" noProof="0" dirty="0" smtClean="0"/>
              <a:t>In order to run the simulation, it must first be ensured that the mechanical analysis is activated. Go to the tree view, and either double-click on ‘</a:t>
            </a:r>
            <a:r>
              <a:rPr lang="en-ZA" sz="1600" noProof="0" dirty="0" err="1" smtClean="0"/>
              <a:t>MechanicalAnalysis</a:t>
            </a:r>
            <a:r>
              <a:rPr lang="en-ZA" sz="1600" noProof="0" dirty="0" smtClean="0"/>
              <a:t>’ or right-click on it and select ‘Activate analysis’.</a:t>
            </a:r>
          </a:p>
          <a:p>
            <a:pPr algn="just" eaLnBrk="1" hangingPunct="1"/>
            <a:r>
              <a:rPr lang="en-ZA" sz="1600" noProof="0" dirty="0" smtClean="0"/>
              <a:t>Click on the arrow to the left of ‘</a:t>
            </a:r>
            <a:r>
              <a:rPr lang="en-ZA" sz="1600" noProof="0" dirty="0" err="1" smtClean="0"/>
              <a:t>MechanicalAnalysis</a:t>
            </a:r>
            <a:r>
              <a:rPr lang="en-ZA" sz="1600" noProof="0" dirty="0" smtClean="0"/>
              <a:t>’ to expand the list underneath it.</a:t>
            </a:r>
          </a:p>
          <a:p>
            <a:pPr algn="just" eaLnBrk="1" hangingPunct="1"/>
            <a:r>
              <a:rPr lang="en-ZA" sz="1600" noProof="0" dirty="0" smtClean="0"/>
              <a:t>Open the solver by double clicking on '</a:t>
            </a:r>
            <a:r>
              <a:rPr lang="en-ZA" sz="1600" noProof="0" dirty="0" err="1" smtClean="0"/>
              <a:t>CalculiX</a:t>
            </a:r>
            <a:r>
              <a:rPr lang="en-ZA" sz="1600" noProof="0" dirty="0" smtClean="0"/>
              <a:t>', or single click on '</a:t>
            </a:r>
            <a:r>
              <a:rPr lang="en-ZA" sz="1600" noProof="0" dirty="0" err="1" smtClean="0"/>
              <a:t>CalculiX</a:t>
            </a:r>
            <a:r>
              <a:rPr lang="en-ZA" sz="1600" noProof="0" dirty="0" smtClean="0"/>
              <a:t>' and click on the       icon       in the taskbar (also shown in the picture on the right).</a:t>
            </a:r>
          </a:p>
          <a:p>
            <a:pPr marL="0" indent="0" algn="just" eaLnBrk="1" hangingPunct="1">
              <a:buNone/>
            </a:pPr>
            <a:endParaRPr lang="en-ZA" sz="1600" noProof="0"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3186" y="6164402"/>
            <a:ext cx="2695078" cy="51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8393" r="-1"/>
          <a:stretch/>
        </p:blipFill>
        <p:spPr bwMode="auto">
          <a:xfrm>
            <a:off x="1085850" y="4325598"/>
            <a:ext cx="187431" cy="214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3186" y="1126878"/>
            <a:ext cx="3109254" cy="2808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3186" y="4027938"/>
            <a:ext cx="2817852" cy="2065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3697302"/>
      </p:ext>
    </p:extLst>
  </p:cSld>
  <p:clrMapOvr>
    <a:masterClrMapping/>
  </p:clrMapOvr>
  <p:transition spd="slow">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52</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235044" y="1126878"/>
            <a:ext cx="4913020" cy="5474594"/>
          </a:xfrm>
        </p:spPr>
        <p:txBody>
          <a:bodyPr/>
          <a:lstStyle/>
          <a:p>
            <a:pPr marL="0" indent="0" algn="just" eaLnBrk="1" hangingPunct="1">
              <a:buNone/>
            </a:pPr>
            <a:r>
              <a:rPr lang="en-ZA" sz="1600" b="1" noProof="0" dirty="0" smtClean="0"/>
              <a:t>FEM Analysis – Running the Analysis</a:t>
            </a:r>
            <a:endParaRPr lang="en-ZA" sz="1600" noProof="0" dirty="0" smtClean="0"/>
          </a:p>
          <a:p>
            <a:pPr algn="just" eaLnBrk="1" hangingPunct="1"/>
            <a:r>
              <a:rPr lang="en-ZA" sz="1600" noProof="0" dirty="0" smtClean="0"/>
              <a:t>When the solver is opened, a dialogue box appears. Under 'Analysis type' check the radio button for '</a:t>
            </a:r>
            <a:r>
              <a:rPr lang="en-ZA" sz="1600" noProof="0" dirty="0" err="1" smtClean="0"/>
              <a:t>Thermo</a:t>
            </a:r>
            <a:r>
              <a:rPr lang="en-ZA" sz="1600" noProof="0" dirty="0" smtClean="0"/>
              <a:t> mechanical' (if you only want to run a static analysis check the ‘Static’ radio button).</a:t>
            </a:r>
          </a:p>
          <a:p>
            <a:pPr algn="just" eaLnBrk="1" hangingPunct="1"/>
            <a:r>
              <a:rPr lang="en-ZA" sz="1600" noProof="0" dirty="0" smtClean="0"/>
              <a:t>Click on 'Write .</a:t>
            </a:r>
            <a:r>
              <a:rPr lang="en-ZA" sz="1600" noProof="0" dirty="0" err="1" smtClean="0"/>
              <a:t>inp</a:t>
            </a:r>
            <a:r>
              <a:rPr lang="en-ZA" sz="1600" noProof="0" dirty="0" smtClean="0"/>
              <a:t> file' to generate the input file for </a:t>
            </a:r>
            <a:r>
              <a:rPr lang="en-ZA" sz="1600" noProof="0" dirty="0" err="1" smtClean="0"/>
              <a:t>Calculix</a:t>
            </a:r>
            <a:r>
              <a:rPr lang="en-ZA" sz="1600" noProof="0" dirty="0" smtClean="0"/>
              <a:t>. Wait for the writing process to finish before going on to the next step. The writing time is dependent on the coarseness of the mesh and the complexity of the shape of the part. Please be patient. It is also possible to manually edit the input file by clicking on the ‘Edit .</a:t>
            </a:r>
            <a:r>
              <a:rPr lang="en-ZA" sz="1600" noProof="0" dirty="0" err="1" smtClean="0"/>
              <a:t>inp</a:t>
            </a:r>
            <a:r>
              <a:rPr lang="en-ZA" sz="1600" noProof="0" dirty="0" smtClean="0"/>
              <a:t> file’. </a:t>
            </a:r>
          </a:p>
          <a:p>
            <a:pPr algn="just" eaLnBrk="1" hangingPunct="1"/>
            <a:r>
              <a:rPr lang="en-ZA" sz="1600" noProof="0" dirty="0" smtClean="0"/>
              <a:t>After the ‘Write .</a:t>
            </a:r>
            <a:r>
              <a:rPr lang="en-ZA" sz="1600" noProof="0" dirty="0" err="1" smtClean="0"/>
              <a:t>inp</a:t>
            </a:r>
            <a:r>
              <a:rPr lang="en-ZA" sz="1600" noProof="0" dirty="0" smtClean="0"/>
              <a:t> file’ procedure is finished, click on 'Run </a:t>
            </a:r>
            <a:r>
              <a:rPr lang="en-ZA" sz="1600" noProof="0" dirty="0" err="1" smtClean="0"/>
              <a:t>Calculix</a:t>
            </a:r>
            <a:r>
              <a:rPr lang="en-ZA" sz="1600" noProof="0" dirty="0" smtClean="0"/>
              <a:t>' to run the analysis. Wait for the message '</a:t>
            </a:r>
            <a:r>
              <a:rPr lang="en-ZA" sz="1600" noProof="0" dirty="0" err="1" smtClean="0"/>
              <a:t>CalculiX</a:t>
            </a:r>
            <a:r>
              <a:rPr lang="en-ZA" sz="1600" noProof="0" dirty="0" smtClean="0"/>
              <a:t> done!' in the list box and click 'Close' to complete the analysis.</a:t>
            </a:r>
          </a:p>
          <a:p>
            <a:pPr marL="0" indent="0" algn="just" eaLnBrk="1" hangingPunct="1">
              <a:buNone/>
            </a:pPr>
            <a:endParaRPr lang="en-ZA" sz="1600" noProof="0" dirty="0" smtClean="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7266" y="1268759"/>
            <a:ext cx="2527102" cy="3876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2728295"/>
      </p:ext>
    </p:extLst>
  </p:cSld>
  <p:clrMapOvr>
    <a:masterClrMapping/>
  </p:clrMapOvr>
  <p:transition spd="slow">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53</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36562" y="1331308"/>
            <a:ext cx="5503590" cy="5150455"/>
          </a:xfrm>
        </p:spPr>
        <p:txBody>
          <a:bodyPr/>
          <a:lstStyle/>
          <a:p>
            <a:pPr marL="0" indent="0" algn="just" eaLnBrk="1" hangingPunct="1">
              <a:buNone/>
            </a:pPr>
            <a:r>
              <a:rPr lang="en-ZA" sz="1600" b="1" noProof="0" dirty="0" smtClean="0"/>
              <a:t>FEM Analysis – Preparing to view the results</a:t>
            </a:r>
            <a:endParaRPr lang="en-ZA" sz="1600" noProof="0" dirty="0" smtClean="0"/>
          </a:p>
          <a:p>
            <a:pPr algn="just" eaLnBrk="1" hangingPunct="1"/>
            <a:r>
              <a:rPr lang="en-ZA" sz="1600" noProof="0" dirty="0" smtClean="0"/>
              <a:t>The constraints symbols are visible on the component surfaces in the display window. This can clutter the surface making it difficult to view the results.</a:t>
            </a:r>
          </a:p>
          <a:p>
            <a:pPr algn="just" eaLnBrk="1" hangingPunct="1"/>
            <a:r>
              <a:rPr lang="en-ZA" sz="1600" noProof="0" dirty="0" smtClean="0"/>
              <a:t>In order to hide the constraints symbols, go to the tree view, and expand the mechanical analysis header in order to see all the constraints, solvers, meshes etc.</a:t>
            </a:r>
          </a:p>
          <a:p>
            <a:pPr algn="just" eaLnBrk="1" hangingPunct="1"/>
            <a:r>
              <a:rPr lang="en-ZA" sz="1600" noProof="0" dirty="0" err="1" smtClean="0"/>
              <a:t>Ctrl+click</a:t>
            </a:r>
            <a:r>
              <a:rPr lang="en-ZA" sz="1600" noProof="0" dirty="0" smtClean="0"/>
              <a:t> each constraint and then right click on them and select ‘Toggle Visibility’. Instead of right-clicking on the selected constraints, the spacebar on the keyboard can also be used as a shortcut.</a:t>
            </a:r>
          </a:p>
          <a:p>
            <a:pPr algn="just" eaLnBrk="1" hangingPunct="1"/>
            <a:r>
              <a:rPr lang="en-ZA" sz="1600" noProof="0" dirty="0" smtClean="0"/>
              <a:t>The selected constraints will be greyed out in the tree view and will not be shown in the display window.</a:t>
            </a:r>
          </a:p>
          <a:p>
            <a:pPr algn="just" eaLnBrk="1" hangingPunct="1"/>
            <a:r>
              <a:rPr lang="en-ZA" sz="1600" noProof="0" dirty="0" smtClean="0"/>
              <a:t>In order to make the constraints symbols visible again, just select all the constraints in the tree view again and either right-click and select ‘toggle visibility’ or press spacebar on the keyboard.</a:t>
            </a:r>
          </a:p>
          <a:p>
            <a:pPr marL="0" indent="0" algn="just" eaLnBrk="1" hangingPunct="1">
              <a:buNone/>
            </a:pPr>
            <a:endParaRPr lang="en-ZA" sz="1600" noProof="0" dirty="0" smtClean="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79334" y="1331309"/>
            <a:ext cx="2802270" cy="2313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3645024"/>
            <a:ext cx="2123145" cy="256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8643224"/>
      </p:ext>
    </p:extLst>
  </p:cSld>
  <p:clrMapOvr>
    <a:masterClrMapping/>
  </p:clrMapOvr>
  <p:transition spd="slow">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54</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36562" y="1331308"/>
            <a:ext cx="4567486" cy="5150455"/>
          </a:xfrm>
        </p:spPr>
        <p:txBody>
          <a:bodyPr/>
          <a:lstStyle/>
          <a:p>
            <a:pPr marL="0" indent="0" algn="just" eaLnBrk="1" hangingPunct="1">
              <a:buNone/>
            </a:pPr>
            <a:r>
              <a:rPr lang="en-ZA" sz="1600" b="1" noProof="0" dirty="0" smtClean="0"/>
              <a:t>FEM Analysis – Preparing to view the results</a:t>
            </a:r>
            <a:endParaRPr lang="en-ZA" sz="1600" noProof="0" dirty="0" smtClean="0"/>
          </a:p>
          <a:p>
            <a:pPr algn="just" eaLnBrk="1" hangingPunct="1"/>
            <a:r>
              <a:rPr lang="en-ZA" sz="1600" noProof="0" dirty="0" smtClean="0"/>
              <a:t>Sometimes in large or complicated problems, you will find that there are more than one result visible in the tree view when running steady-state problems. This sometimes happens to ensure convergence in the solution.</a:t>
            </a:r>
          </a:p>
          <a:p>
            <a:pPr algn="just" eaLnBrk="1" hangingPunct="1"/>
            <a:r>
              <a:rPr lang="en-ZA" sz="1600" dirty="0" smtClean="0"/>
              <a:t>When this happens, just open the LAST results file (the bottom-most one / the result with the final time step) by double-clicking on it. The results in the other results files would be incorrect, since the solution didn’t converge at that point.</a:t>
            </a:r>
            <a:endParaRPr lang="en-ZA" sz="1600" noProof="0" dirty="0" smtClean="0"/>
          </a:p>
          <a:p>
            <a:pPr marL="0" indent="0" algn="just" eaLnBrk="1" hangingPunct="1">
              <a:buNone/>
            </a:pPr>
            <a:endParaRPr lang="en-ZA" sz="1600" noProof="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1196752"/>
            <a:ext cx="3096344" cy="2668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3933056"/>
            <a:ext cx="3096344" cy="2668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4494219"/>
      </p:ext>
    </p:extLst>
  </p:cSld>
  <p:clrMapOvr>
    <a:masterClrMapping/>
  </p:clrMapOvr>
  <p:transition spd="slow">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55</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107504" y="1331308"/>
            <a:ext cx="5976664" cy="5150455"/>
          </a:xfrm>
        </p:spPr>
        <p:txBody>
          <a:bodyPr/>
          <a:lstStyle/>
          <a:p>
            <a:pPr marL="0" indent="0" algn="just" eaLnBrk="1" hangingPunct="1">
              <a:buNone/>
            </a:pPr>
            <a:r>
              <a:rPr lang="en-ZA" sz="1600" b="1" noProof="0" dirty="0" smtClean="0"/>
              <a:t>FEM Analysis – Viewing the Results</a:t>
            </a:r>
            <a:endParaRPr lang="en-ZA" sz="1600" noProof="0" dirty="0" smtClean="0"/>
          </a:p>
          <a:p>
            <a:pPr algn="just" eaLnBrk="1" hangingPunct="1"/>
            <a:r>
              <a:rPr lang="en-ZA" sz="1600" noProof="0" dirty="0" smtClean="0"/>
              <a:t>To view the results click on the 'Show result information of an analysis' icon on the taskbar.</a:t>
            </a:r>
          </a:p>
          <a:p>
            <a:pPr algn="just" eaLnBrk="1" hangingPunct="1"/>
            <a:r>
              <a:rPr lang="en-ZA" sz="1600" noProof="0" dirty="0" smtClean="0"/>
              <a:t>There are different displacement and stress results to choose from under ‘Result Type’. To view for instance the Von Mises stress, under 'Result type' click on the 'Von Mises stress' radio button.  Do accordingly to view other results.</a:t>
            </a:r>
          </a:p>
          <a:p>
            <a:pPr algn="just" eaLnBrk="1" hangingPunct="1"/>
            <a:r>
              <a:rPr lang="en-ZA" sz="1600" noProof="0" dirty="0" smtClean="0"/>
              <a:t>The 'Temperature’ results option will be greyed out if a static analysis was performed.</a:t>
            </a:r>
          </a:p>
          <a:p>
            <a:pPr algn="just" eaLnBrk="1" hangingPunct="1"/>
            <a:r>
              <a:rPr lang="en-ZA" sz="1600" noProof="0" dirty="0" smtClean="0"/>
              <a:t>Only the Min, Max and </a:t>
            </a:r>
            <a:r>
              <a:rPr lang="en-ZA" sz="1600" noProof="0" dirty="0" err="1" smtClean="0"/>
              <a:t>Avg</a:t>
            </a:r>
            <a:r>
              <a:rPr lang="en-ZA" sz="1600" noProof="0" dirty="0" smtClean="0"/>
              <a:t> values of the selected result type are displayed. The results will also be shown with a colour gradient on the sketch, illustrating the chosen stress/displacement/temperature distribution throughout the component.</a:t>
            </a:r>
          </a:p>
          <a:p>
            <a:pPr algn="just" eaLnBrk="1" hangingPunct="1"/>
            <a:r>
              <a:rPr lang="en-ZA" sz="1600" noProof="0" dirty="0" smtClean="0"/>
              <a:t>To view the deformation due to the component’s displacement, click on the 'Show' check box under 'Displacement' and move the slider accordingly.  You will see an exaggerated displacement in the display window.</a:t>
            </a:r>
          </a:p>
          <a:p>
            <a:pPr marL="0" indent="0" algn="just" eaLnBrk="1" hangingPunct="1">
              <a:buNone/>
            </a:pPr>
            <a:endParaRPr lang="en-ZA" sz="1600" noProof="0" dirty="0" smtClean="0"/>
          </a:p>
        </p:txBody>
      </p:sp>
      <p:pic>
        <p:nvPicPr>
          <p:cNvPr id="8" name="Picture 2" descr="C:\Users\ESKOM\Documents\FreeCADdevelopment\Documentation\1.JPG"/>
          <p:cNvPicPr>
            <a:picLocks noChangeAspect="1" noChangeArrowheads="1"/>
          </p:cNvPicPr>
          <p:nvPr/>
        </p:nvPicPr>
        <p:blipFill>
          <a:blip r:embed="rId2">
            <a:extLst>
              <a:ext uri="{28A0092B-C50C-407E-A947-70E740481C1C}">
                <a14:useLocalDpi xmlns:a14="http://schemas.microsoft.com/office/drawing/2010/main" val="0"/>
              </a:ext>
            </a:extLst>
          </a:blip>
          <a:srcRect r="17540"/>
          <a:stretch>
            <a:fillRect/>
          </a:stretch>
        </p:blipFill>
        <p:spPr bwMode="auto">
          <a:xfrm>
            <a:off x="6181422" y="1196473"/>
            <a:ext cx="2858735" cy="269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445" r="67516"/>
          <a:stretch/>
        </p:blipFill>
        <p:spPr bwMode="auto">
          <a:xfrm>
            <a:off x="6181422" y="1466143"/>
            <a:ext cx="1425291" cy="2636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496" t="6956" r="1319" b="5439"/>
          <a:stretch/>
        </p:blipFill>
        <p:spPr bwMode="auto">
          <a:xfrm>
            <a:off x="6182378" y="4128541"/>
            <a:ext cx="2782110" cy="2413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0597284"/>
      </p:ext>
    </p:extLst>
  </p:cSld>
  <p:clrMapOvr>
    <a:masterClrMapping/>
  </p:clrMapOvr>
  <p:transition spd="slow">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56</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9461" name="Rectangle 3"/>
          <p:cNvSpPr>
            <a:spLocks noGrp="1" noChangeArrowheads="1"/>
          </p:cNvSpPr>
          <p:nvPr>
            <p:ph type="body" idx="1"/>
          </p:nvPr>
        </p:nvSpPr>
        <p:spPr>
          <a:xfrm>
            <a:off x="436562" y="1331308"/>
            <a:ext cx="4279454" cy="5150455"/>
          </a:xfrm>
        </p:spPr>
        <p:txBody>
          <a:bodyPr/>
          <a:lstStyle/>
          <a:p>
            <a:pPr marL="0" indent="0" algn="just" eaLnBrk="1" hangingPunct="1">
              <a:buNone/>
            </a:pPr>
            <a:r>
              <a:rPr lang="en-ZA" sz="1600" b="1" noProof="0" dirty="0" smtClean="0"/>
              <a:t>FEM Analysis – Viewing results with multiple iterations</a:t>
            </a:r>
            <a:endParaRPr lang="en-ZA" sz="1600" noProof="0" dirty="0" smtClean="0"/>
          </a:p>
          <a:p>
            <a:pPr algn="just" eaLnBrk="1" hangingPunct="1"/>
            <a:r>
              <a:rPr lang="en-ZA" sz="1600" noProof="0" dirty="0" smtClean="0"/>
              <a:t>Sometimes the results don’t converge within one iteration, and it needs a couple more iterations to converge. This process creates the same number of results files in the tree view as the number of iterations that was needed to solve.</a:t>
            </a:r>
          </a:p>
          <a:p>
            <a:pPr algn="just" eaLnBrk="1" hangingPunct="1"/>
            <a:r>
              <a:rPr lang="en-ZA" sz="1600" noProof="0" dirty="0" smtClean="0"/>
              <a:t>When this happens, do not click on the results icon on the taskbar, since this will probably open the first iteration’s values which is not correct. Rather double click on the last results label in the tree view which will open the correct results.</a:t>
            </a:r>
          </a:p>
          <a:p>
            <a:pPr marL="0" indent="0" algn="just" eaLnBrk="1" hangingPunct="1">
              <a:buNone/>
            </a:pPr>
            <a:endParaRPr lang="en-ZA" sz="1600" noProof="0"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2060848"/>
            <a:ext cx="4067809"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3227756"/>
      </p:ext>
    </p:extLst>
  </p:cSld>
  <p:clrMapOvr>
    <a:masterClrMapping/>
  </p:clrMapOvr>
  <p:transition spd="slow">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57</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0" name="Rectangle 3"/>
          <p:cNvSpPr txBox="1">
            <a:spLocks noChangeArrowheads="1"/>
          </p:cNvSpPr>
          <p:nvPr/>
        </p:nvSpPr>
        <p:spPr bwMode="auto">
          <a:xfrm>
            <a:off x="436563" y="1436688"/>
            <a:ext cx="4331929" cy="504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None/>
            </a:pPr>
            <a:r>
              <a:rPr lang="en-US" sz="1600" b="1" kern="0" dirty="0" smtClean="0"/>
              <a:t>FEM Analysis – </a:t>
            </a:r>
            <a:r>
              <a:rPr lang="en-US" sz="1600" b="1" dirty="0" smtClean="0"/>
              <a:t>Results: Von Mises</a:t>
            </a:r>
            <a:endParaRPr lang="en-US" sz="1600" dirty="0"/>
          </a:p>
          <a:p>
            <a:pPr algn="just" eaLnBrk="1" hangingPunct="1"/>
            <a:r>
              <a:rPr lang="en-US" sz="1600" kern="0" dirty="0" smtClean="0"/>
              <a:t>Von Mises stress is a </a:t>
            </a:r>
            <a:r>
              <a:rPr lang="en-ZA" sz="1600" kern="0" dirty="0" smtClean="0"/>
              <a:t>summarised</a:t>
            </a:r>
            <a:r>
              <a:rPr lang="en-US" sz="1600" kern="0" dirty="0" smtClean="0"/>
              <a:t> stress value of the distortion energy in a given material. According to this criterion, a component is safe  as long as the maximum value of the Von Mises stress is less than the material’s design stress.</a:t>
            </a:r>
          </a:p>
          <a:p>
            <a:pPr algn="just" eaLnBrk="1" hangingPunct="1"/>
            <a:r>
              <a:rPr lang="en-US" sz="1600" kern="0" dirty="0" smtClean="0"/>
              <a:t>The Von Mises criterion is primarily for ductile (not brittle) material.</a:t>
            </a:r>
          </a:p>
          <a:p>
            <a:pPr algn="just" eaLnBrk="1" hangingPunct="1"/>
            <a:r>
              <a:rPr lang="en-US" sz="1600" kern="0" dirty="0" smtClean="0"/>
              <a:t>Please note that the Von Mises stress must not be used as the only stress in the analysis. Other stresses, like the principal stress must also be evaluated.</a:t>
            </a:r>
          </a:p>
          <a:p>
            <a:pPr algn="just" eaLnBrk="1" hangingPunct="1"/>
            <a:r>
              <a:rPr lang="en-US" sz="1600" kern="0" dirty="0" smtClean="0"/>
              <a:t>In the results summary, it can be seen that the maximum Von Mises stress (the reddest area on the header in the display window) is higher than the material’s design stress, but its at a very small area.</a:t>
            </a:r>
          </a:p>
          <a:p>
            <a:pPr marL="0" indent="0" algn="just" eaLnBrk="1" hangingPunct="1">
              <a:buFontTx/>
              <a:buNone/>
            </a:pPr>
            <a:endParaRPr lang="en-US" sz="1600" kern="0" dirty="0" smtClean="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4221088"/>
            <a:ext cx="2664296" cy="2470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6"/>
          <p:cNvGrpSpPr/>
          <p:nvPr/>
        </p:nvGrpSpPr>
        <p:grpSpPr>
          <a:xfrm>
            <a:off x="4858372" y="1340768"/>
            <a:ext cx="4178124" cy="3168352"/>
            <a:chOff x="4788024" y="1340768"/>
            <a:chExt cx="4178124" cy="3168352"/>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340768"/>
              <a:ext cx="4178124" cy="280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Arrow Connector 2"/>
            <p:cNvCxnSpPr/>
            <p:nvPr/>
          </p:nvCxnSpPr>
          <p:spPr>
            <a:xfrm flipH="1">
              <a:off x="7308304" y="3284984"/>
              <a:ext cx="1080120" cy="122413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7410203"/>
      </p:ext>
    </p:extLst>
  </p:cSld>
  <p:clrMapOvr>
    <a:masterClrMapping/>
  </p:clrMapOvr>
  <p:transition spd="slow">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58</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0" name="Rectangle 3"/>
          <p:cNvSpPr txBox="1">
            <a:spLocks noChangeArrowheads="1"/>
          </p:cNvSpPr>
          <p:nvPr/>
        </p:nvSpPr>
        <p:spPr bwMode="auto">
          <a:xfrm>
            <a:off x="436563" y="1436688"/>
            <a:ext cx="4331929" cy="504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None/>
            </a:pPr>
            <a:r>
              <a:rPr lang="en-US" sz="1600" b="1" kern="0" dirty="0" smtClean="0"/>
              <a:t>FEM Analysis – </a:t>
            </a:r>
            <a:r>
              <a:rPr lang="en-US" sz="1600" b="1" dirty="0" smtClean="0"/>
              <a:t>Results: Von Mises</a:t>
            </a:r>
            <a:endParaRPr lang="en-US" sz="1600" dirty="0"/>
          </a:p>
          <a:p>
            <a:pPr algn="just" eaLnBrk="1" hangingPunct="1"/>
            <a:r>
              <a:rPr lang="en-US" sz="1600" kern="0" dirty="0" smtClean="0"/>
              <a:t>It can also be seen that the maximum stress forms at the junction between the spherical header and the pipe. Most of this stress is due to the simple modelled geometry (i.e. no fillets/weldments to join the pipe and header section). But it can also serve as a warning of the high stress concentrations sharp edges can cause if excavations are done.</a:t>
            </a:r>
          </a:p>
          <a:p>
            <a:pPr algn="just" eaLnBrk="1" hangingPunct="1"/>
            <a:r>
              <a:rPr lang="en-US" sz="1600" kern="0" dirty="0" smtClean="0"/>
              <a:t>The real area of concern is the cross-section at the excavation (as shown in the picture). This area seems clear from maximum values, but the exact values are unknown. This requires a more detailed look at the results which is possible using the VTK results pipeline.</a:t>
            </a:r>
          </a:p>
          <a:p>
            <a:pPr marL="0" indent="0" algn="just" eaLnBrk="1" hangingPunct="1">
              <a:buFontTx/>
              <a:buNone/>
            </a:pPr>
            <a:endParaRPr lang="en-US" sz="1600" kern="0" dirty="0" smtClean="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340768"/>
            <a:ext cx="2763935" cy="4149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9013889"/>
      </p:ext>
    </p:extLst>
  </p:cSld>
  <p:clrMapOvr>
    <a:masterClrMapping/>
  </p:clrMapOvr>
  <p:transition spd="slow">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59</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0" name="Rectangle 3"/>
          <p:cNvSpPr txBox="1">
            <a:spLocks noChangeArrowheads="1"/>
          </p:cNvSpPr>
          <p:nvPr/>
        </p:nvSpPr>
        <p:spPr bwMode="auto">
          <a:xfrm>
            <a:off x="436563" y="1436688"/>
            <a:ext cx="4331929" cy="504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None/>
            </a:pPr>
            <a:r>
              <a:rPr lang="en-US" sz="1600" b="1" kern="0" dirty="0" smtClean="0"/>
              <a:t>FEM Analysis – </a:t>
            </a:r>
            <a:r>
              <a:rPr lang="en-US" sz="1600" b="1" dirty="0" smtClean="0"/>
              <a:t>Results: Principal Stress</a:t>
            </a:r>
            <a:endParaRPr lang="en-US" sz="1600" dirty="0"/>
          </a:p>
          <a:p>
            <a:pPr algn="just" eaLnBrk="1" hangingPunct="1"/>
            <a:r>
              <a:rPr lang="en-US" sz="1600" kern="0" dirty="0" smtClean="0"/>
              <a:t>Principal stresses are obtained when the local coordinate system of the component is rotated so that the only stresses are normal stresses (i.e. no shear stress). These normal stresses are called principal stresses.</a:t>
            </a:r>
          </a:p>
          <a:p>
            <a:pPr algn="just" eaLnBrk="1" hangingPunct="1"/>
            <a:r>
              <a:rPr lang="en-US" sz="1600" kern="0" dirty="0" smtClean="0"/>
              <a:t>The maximum principal stress is the tensile stress, while the minimum principal stress is the compressive stress.</a:t>
            </a:r>
          </a:p>
          <a:p>
            <a:pPr algn="just" eaLnBrk="1" hangingPunct="1"/>
            <a:r>
              <a:rPr lang="en-US" sz="1600" kern="0" dirty="0" smtClean="0"/>
              <a:t>It can be seen from the results that the maximum value of the maximum principal stress is higher than the Von Mises stress (which is usually the case), and its maximum value is in the same area as the Von Mises stress as well.</a:t>
            </a:r>
          </a:p>
          <a:p>
            <a:pPr algn="just" eaLnBrk="1" hangingPunct="1"/>
            <a:r>
              <a:rPr lang="en-US" sz="1600" kern="0" dirty="0" smtClean="0"/>
              <a:t>The main area of concern though seems free of maximum peaks.</a:t>
            </a:r>
          </a:p>
          <a:p>
            <a:pPr marL="0" indent="0" algn="just" eaLnBrk="1" hangingPunct="1">
              <a:buFontTx/>
              <a:buNone/>
            </a:pPr>
            <a:endParaRPr lang="en-US" sz="1600" kern="0" dirty="0" smtClean="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9338" y="1436688"/>
            <a:ext cx="4054607" cy="2220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7" y="3750605"/>
            <a:ext cx="2097087" cy="2967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330082"/>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6</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Introduction</a:t>
            </a:r>
          </a:p>
        </p:txBody>
      </p:sp>
      <p:sp>
        <p:nvSpPr>
          <p:cNvPr id="19461" name="Rectangle 3"/>
          <p:cNvSpPr>
            <a:spLocks noGrp="1" noChangeArrowheads="1"/>
          </p:cNvSpPr>
          <p:nvPr>
            <p:ph type="body" idx="1"/>
          </p:nvPr>
        </p:nvSpPr>
        <p:spPr>
          <a:xfrm>
            <a:off x="251520" y="1124744"/>
            <a:ext cx="8496944" cy="5045075"/>
          </a:xfrm>
        </p:spPr>
        <p:txBody>
          <a:bodyPr/>
          <a:lstStyle/>
          <a:p>
            <a:pPr marL="0" indent="0" eaLnBrk="1" hangingPunct="1">
              <a:buFontTx/>
              <a:buNone/>
              <a:defRPr/>
            </a:pPr>
            <a:r>
              <a:rPr lang="en-ZA" sz="1800" b="1" noProof="0" dirty="0" smtClean="0"/>
              <a:t>Background to problem</a:t>
            </a:r>
            <a:r>
              <a:rPr lang="en-ZA" sz="1800" noProof="0" dirty="0" smtClean="0"/>
              <a:t>:</a:t>
            </a:r>
          </a:p>
          <a:p>
            <a:pPr eaLnBrk="1" hangingPunct="1">
              <a:defRPr/>
            </a:pPr>
            <a:r>
              <a:rPr lang="en-ZA" sz="1800" noProof="0" dirty="0" smtClean="0"/>
              <a:t>The location of the excavations on the header:</a:t>
            </a:r>
          </a:p>
        </p:txBody>
      </p:sp>
      <p:pic>
        <p:nvPicPr>
          <p:cNvPr id="13314" name="Picture 2" descr="C:\Work\SharedWorkFolder\Kriel_Header_7-3-2016\Photo - Kriel Header Excav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060848"/>
            <a:ext cx="4848225" cy="363855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C:\Work\SharedWorkFolder\Kriel_Header_7-3-2016\ExcavationLengthLessThan100mm_andUpTo5mmDee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2636912"/>
            <a:ext cx="2786521" cy="244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437231"/>
      </p:ext>
    </p:extLst>
  </p:cSld>
  <p:clrMapOvr>
    <a:masterClrMapping/>
  </p:clrMapOvr>
  <p:transition spd="slow">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60</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0" name="Rectangle 3"/>
          <p:cNvSpPr txBox="1">
            <a:spLocks noChangeArrowheads="1"/>
          </p:cNvSpPr>
          <p:nvPr/>
        </p:nvSpPr>
        <p:spPr bwMode="auto">
          <a:xfrm>
            <a:off x="436563" y="1436688"/>
            <a:ext cx="4331929" cy="504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None/>
            </a:pPr>
            <a:r>
              <a:rPr lang="en-US" sz="1600" b="1" kern="0" dirty="0" smtClean="0"/>
              <a:t>FEM Analysis – </a:t>
            </a:r>
            <a:r>
              <a:rPr lang="en-US" sz="1600" b="1" dirty="0" smtClean="0"/>
              <a:t>Results: Maximum Shear Stress</a:t>
            </a:r>
            <a:endParaRPr lang="en-US" sz="1600" dirty="0"/>
          </a:p>
          <a:p>
            <a:pPr algn="just" eaLnBrk="1" hangingPunct="1"/>
            <a:r>
              <a:rPr lang="en-US" sz="1600" kern="0" dirty="0" smtClean="0"/>
              <a:t>The maximum shear stress occurs when the local coordinate system of a section of the component is rotated in so that the shear stress reaches a maximum. It’s always 45° offset from the maximum principal stress angle.</a:t>
            </a:r>
          </a:p>
          <a:p>
            <a:pPr algn="just" eaLnBrk="1" hangingPunct="1"/>
            <a:r>
              <a:rPr lang="en-US" sz="1600" kern="0" dirty="0" smtClean="0"/>
              <a:t>The value of the maximum shear stress is obtained by dividing the difference of the maximum and minimum principal stresses by two.</a:t>
            </a:r>
          </a:p>
          <a:p>
            <a:pPr algn="just" eaLnBrk="1" hangingPunct="1"/>
            <a:r>
              <a:rPr lang="en-US" sz="1600" kern="0" dirty="0" smtClean="0"/>
              <a:t>Since failure occurs due to shear stress, this result is important as well. It must be noted that the Von Mises stress is already calculated at an orientation where the shear stress is a maximum which means the shear stress is also taken into account in the Von Mises stress.</a:t>
            </a:r>
          </a:p>
          <a:p>
            <a:pPr marL="0" indent="0" algn="just" eaLnBrk="1" hangingPunct="1">
              <a:buFontTx/>
              <a:buNone/>
            </a:pPr>
            <a:endParaRPr lang="en-US" sz="1600" kern="0" dirty="0" smtClean="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9338" y="1436688"/>
            <a:ext cx="4054607" cy="2220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7" y="3750605"/>
            <a:ext cx="2097087" cy="2967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108255"/>
      </p:ext>
    </p:extLst>
  </p:cSld>
  <p:clrMapOvr>
    <a:masterClrMapping/>
  </p:clrMapOvr>
  <p:transition spd="slow">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61</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0" name="Rectangle 3"/>
          <p:cNvSpPr txBox="1">
            <a:spLocks noChangeArrowheads="1"/>
          </p:cNvSpPr>
          <p:nvPr/>
        </p:nvSpPr>
        <p:spPr bwMode="auto">
          <a:xfrm>
            <a:off x="436563" y="1436688"/>
            <a:ext cx="4331929" cy="504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Results via VTK</a:t>
            </a:r>
            <a:endParaRPr lang="en-US" sz="1600" kern="0" dirty="0" smtClean="0"/>
          </a:p>
          <a:p>
            <a:pPr algn="just" eaLnBrk="1" hangingPunct="1"/>
            <a:r>
              <a:rPr lang="en-US" sz="1600" kern="0" dirty="0" smtClean="0"/>
              <a:t>Viewing the results via VTK gives much more flexibility than just viewing it in the standard results viewer. It can overlay the </a:t>
            </a:r>
            <a:r>
              <a:rPr lang="en-US" sz="1600" kern="0" dirty="0" err="1" smtClean="0"/>
              <a:t>colour</a:t>
            </a:r>
            <a:r>
              <a:rPr lang="en-US" sz="1600" kern="0" dirty="0" smtClean="0"/>
              <a:t> gradients of all the different results, show a certain range of results etc. It is very useful for both advanced analyses and illustration purposes.</a:t>
            </a:r>
          </a:p>
          <a:p>
            <a:pPr algn="just" eaLnBrk="1" hangingPunct="1"/>
            <a:r>
              <a:rPr lang="en-US" sz="1600" kern="0" dirty="0" smtClean="0"/>
              <a:t>Since VTK uses its own display parameters, the visibility of the current mesh and </a:t>
            </a:r>
            <a:r>
              <a:rPr lang="en-US" sz="1600" kern="0" dirty="0"/>
              <a:t>constraints </a:t>
            </a:r>
            <a:r>
              <a:rPr lang="en-US" sz="1600" kern="0" dirty="0" smtClean="0"/>
              <a:t>must </a:t>
            </a:r>
            <a:r>
              <a:rPr lang="en-US" sz="1600" kern="0" dirty="0"/>
              <a:t>first </a:t>
            </a:r>
            <a:r>
              <a:rPr lang="en-US" sz="1600" kern="0" dirty="0" smtClean="0"/>
              <a:t>be disabled. In order to do this, ‘</a:t>
            </a:r>
            <a:r>
              <a:rPr lang="en-US" sz="1600" kern="0" dirty="0" err="1" smtClean="0"/>
              <a:t>ctrl+click</a:t>
            </a:r>
            <a:r>
              <a:rPr lang="en-US" sz="1600" kern="0" dirty="0" smtClean="0"/>
              <a:t>’ all the constraints and the mesh in the model tree view, and then either right-click on it and select 'Toggle visibility' or press ‘spacebar’. If done correctly, you shouldn’t be able to see anything in the display window.</a:t>
            </a:r>
          </a:p>
          <a:p>
            <a:pPr marL="0" indent="0" algn="just" eaLnBrk="1" hangingPunct="1">
              <a:buFontTx/>
              <a:buNone/>
            </a:pPr>
            <a:endParaRPr lang="en-US" sz="1600" kern="0" dirty="0" smtClean="0"/>
          </a:p>
        </p:txBody>
      </p:sp>
      <p:pic>
        <p:nvPicPr>
          <p:cNvPr id="1229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1594909"/>
            <a:ext cx="3076575" cy="422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5411928"/>
      </p:ext>
    </p:extLst>
  </p:cSld>
  <p:clrMapOvr>
    <a:masterClrMapping/>
  </p:clrMapOvr>
  <p:transition spd="slow">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62</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0" name="Rectangle 3"/>
          <p:cNvSpPr txBox="1">
            <a:spLocks noChangeArrowheads="1"/>
          </p:cNvSpPr>
          <p:nvPr/>
        </p:nvSpPr>
        <p:spPr bwMode="auto">
          <a:xfrm>
            <a:off x="436563" y="1436688"/>
            <a:ext cx="4331929" cy="504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Results via VTK</a:t>
            </a:r>
            <a:endParaRPr lang="en-US" sz="1600" kern="0" dirty="0" smtClean="0"/>
          </a:p>
          <a:p>
            <a:pPr algn="just" eaLnBrk="1" hangingPunct="1"/>
            <a:r>
              <a:rPr lang="en-US" sz="1600" kern="0" dirty="0" smtClean="0"/>
              <a:t>VTK post-processing adds the advantage of viewing more detailed results. To add VTK post-processing, we must first add a results pipeline. The VTK links up with the simulation results, so you have to choose your results from the tree and then click on the 'Add results pipeline' icon.</a:t>
            </a:r>
          </a:p>
          <a:p>
            <a:pPr algn="just" eaLnBrk="1" hangingPunct="1"/>
            <a:r>
              <a:rPr lang="en-US" sz="1600" kern="0" dirty="0" smtClean="0"/>
              <a:t>A new label called 'Pipeline' will appear below your results label in the tree view.</a:t>
            </a:r>
          </a:p>
          <a:p>
            <a:pPr algn="just" eaLnBrk="1" hangingPunct="1"/>
            <a:r>
              <a:rPr lang="en-US" sz="1600" kern="0" dirty="0"/>
              <a:t>Double click on the </a:t>
            </a:r>
            <a:r>
              <a:rPr lang="en-US" sz="1600" kern="0" dirty="0" smtClean="0"/>
              <a:t>'Pipeline' </a:t>
            </a:r>
            <a:r>
              <a:rPr lang="en-US" sz="1600" kern="0" dirty="0"/>
              <a:t>label to open it and access all the settings</a:t>
            </a:r>
            <a:r>
              <a:rPr lang="en-US" sz="1600" kern="0" dirty="0" smtClean="0"/>
              <a:t>.</a:t>
            </a:r>
          </a:p>
          <a:p>
            <a:pPr algn="just" eaLnBrk="1" hangingPunct="1"/>
            <a:endParaRPr lang="en-US" sz="1600" kern="0" dirty="0" smtClean="0"/>
          </a:p>
          <a:p>
            <a:pPr marL="0" indent="0" algn="just" eaLnBrk="1" hangingPunct="1">
              <a:buFontTx/>
              <a:buNone/>
            </a:pPr>
            <a:endParaRPr lang="en-US" sz="1600" kern="0" dirty="0" smtClean="0"/>
          </a:p>
        </p:txBody>
      </p:sp>
      <p:pic>
        <p:nvPicPr>
          <p:cNvPr id="1229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040" y="1429689"/>
            <a:ext cx="3881828" cy="2423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4077072"/>
            <a:ext cx="1872208" cy="2139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8361483"/>
      </p:ext>
    </p:extLst>
  </p:cSld>
  <p:clrMapOvr>
    <a:masterClrMapping/>
  </p:clrMapOvr>
  <p:transition spd="slow">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63</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0" name="Rectangle 3"/>
          <p:cNvSpPr txBox="1">
            <a:spLocks noChangeArrowheads="1"/>
          </p:cNvSpPr>
          <p:nvPr/>
        </p:nvSpPr>
        <p:spPr bwMode="auto">
          <a:xfrm>
            <a:off x="436562" y="1436688"/>
            <a:ext cx="4783509" cy="504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Results via VTK</a:t>
            </a:r>
            <a:endParaRPr lang="en-US" sz="1600" kern="0" dirty="0" smtClean="0"/>
          </a:p>
          <a:p>
            <a:pPr algn="just" eaLnBrk="1" hangingPunct="1"/>
            <a:r>
              <a:rPr lang="en-US" sz="1600" kern="0" dirty="0" smtClean="0"/>
              <a:t>When the display options window opens, the ‘Mode’ is the first dropdown menu you will encounter. This is the main way you will display the CAD model, and if you choose to add a result from the ‘Field’ dropdown menu, you can display results from this menu. </a:t>
            </a:r>
          </a:p>
          <a:p>
            <a:pPr algn="just" eaLnBrk="1" hangingPunct="1"/>
            <a:r>
              <a:rPr lang="en-US" sz="1600" kern="0" dirty="0" smtClean="0"/>
              <a:t>If you choose 'Surface' or 'Surface with edges' from the ‘Mode’ dropdown menu, you will see a grey </a:t>
            </a:r>
            <a:r>
              <a:rPr lang="en-ZA" sz="1600" kern="0" dirty="0" smtClean="0"/>
              <a:t>visualisation</a:t>
            </a:r>
            <a:r>
              <a:rPr lang="en-US" sz="1600" kern="0" dirty="0" smtClean="0"/>
              <a:t> of your model.</a:t>
            </a:r>
          </a:p>
          <a:p>
            <a:pPr algn="just" eaLnBrk="1" hangingPunct="1"/>
            <a:r>
              <a:rPr lang="en-US" sz="1600" kern="0" dirty="0" smtClean="0"/>
              <a:t>Go to the ‘Field’ dropdown menu and choose ‘Von Mises stress’. You will see the model changing color to display the stress distribution.</a:t>
            </a:r>
          </a:p>
          <a:p>
            <a:pPr algn="just" eaLnBrk="1" hangingPunct="1"/>
            <a:r>
              <a:rPr lang="en-US" sz="1600" kern="0" dirty="0" smtClean="0"/>
              <a:t>If you choose the vector ‘Magnitude’ from the ‘Field’ menu, you will be able to display different aspects of the results from the ‘Vector’ menu. Again experiment with all the different options to see what everything does.</a:t>
            </a:r>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8" y="1436686"/>
            <a:ext cx="2520280" cy="2422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5607" y="4221088"/>
            <a:ext cx="3474865" cy="1512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3225416"/>
      </p:ext>
    </p:extLst>
  </p:cSld>
  <p:clrMapOvr>
    <a:masterClrMapping/>
  </p:clrMapOvr>
  <p:transition spd="slow">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64</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0" name="Rectangle 3"/>
          <p:cNvSpPr txBox="1">
            <a:spLocks noChangeArrowheads="1"/>
          </p:cNvSpPr>
          <p:nvPr/>
        </p:nvSpPr>
        <p:spPr bwMode="auto">
          <a:xfrm>
            <a:off x="436562" y="1436688"/>
            <a:ext cx="4783509" cy="504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Results via VTK – Clip Filter</a:t>
            </a:r>
            <a:endParaRPr lang="en-US" sz="1600" kern="0" dirty="0" smtClean="0"/>
          </a:p>
          <a:p>
            <a:pPr algn="just" eaLnBrk="1" hangingPunct="1"/>
            <a:r>
              <a:rPr lang="en-US" sz="1600" kern="0" dirty="0" smtClean="0"/>
              <a:t>It is possible to view results of only a certain clipped section of the component. This is a handy feature especially if you only want to present only certain data. This is done with the VTK ‘Clip Filter’.</a:t>
            </a:r>
          </a:p>
          <a:p>
            <a:pPr algn="just" eaLnBrk="1" hangingPunct="1"/>
            <a:r>
              <a:rPr lang="en-US" sz="1600" kern="0" dirty="0" smtClean="0"/>
              <a:t>First, open the pipeline options again (if you closed it after the previous slide) by double-clicking on the ‘Pipeline’ label in the tree view, and select ‘Surface’ as your display mode, select ‘none’ in the ‘Field’ dropdown menu and adjust the transparency so that the model is mostly transparent.</a:t>
            </a:r>
          </a:p>
          <a:p>
            <a:pPr algn="just" eaLnBrk="1" hangingPunct="1"/>
            <a:r>
              <a:rPr lang="en-US" sz="1600" kern="0" dirty="0" smtClean="0"/>
              <a:t>Click on ‘OK’ to close it.</a:t>
            </a:r>
          </a:p>
          <a:p>
            <a:pPr algn="just" eaLnBrk="1" hangingPunct="1"/>
            <a:r>
              <a:rPr lang="en-US" sz="1600" kern="0" dirty="0" smtClean="0"/>
              <a:t>Now click on the 'Define/create clip filter' icon.</a:t>
            </a:r>
          </a:p>
          <a:p>
            <a:pPr algn="just" eaLnBrk="1" hangingPunct="1"/>
            <a:endParaRPr lang="en-US" sz="1600" kern="0" dirty="0" smtClean="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7" y="3511034"/>
            <a:ext cx="2592288" cy="2492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3978" y="6054494"/>
            <a:ext cx="2714625"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5626"/>
          <a:stretch/>
        </p:blipFill>
        <p:spPr bwMode="auto">
          <a:xfrm>
            <a:off x="5340391" y="1436688"/>
            <a:ext cx="1601739" cy="2074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9077516"/>
      </p:ext>
    </p:extLst>
  </p:cSld>
  <p:clrMapOvr>
    <a:masterClrMapping/>
  </p:clrMapOvr>
  <p:transition spd="slow">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65</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0" name="Rectangle 3"/>
          <p:cNvSpPr txBox="1">
            <a:spLocks noChangeArrowheads="1"/>
          </p:cNvSpPr>
          <p:nvPr/>
        </p:nvSpPr>
        <p:spPr bwMode="auto">
          <a:xfrm>
            <a:off x="436562" y="1436688"/>
            <a:ext cx="4783509" cy="504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Results via VTK</a:t>
            </a:r>
            <a:endParaRPr lang="en-US" sz="1600" kern="0" dirty="0" smtClean="0"/>
          </a:p>
          <a:p>
            <a:pPr algn="just" eaLnBrk="1" hangingPunct="1"/>
            <a:r>
              <a:rPr lang="en-US" sz="1600" kern="0" dirty="0" smtClean="0"/>
              <a:t>It will happen sometimes that the moment you select a new VTK function and alter something (usually the display options), the transparency of the original 'Pipeline' will revert back to zero.</a:t>
            </a:r>
          </a:p>
          <a:p>
            <a:pPr algn="just" eaLnBrk="1" hangingPunct="1"/>
            <a:r>
              <a:rPr lang="en-US" sz="1600" kern="0" dirty="0" smtClean="0"/>
              <a:t>Do not panic, just click on the 'Model' tab at the top of the combo view, double click on the 'Pipeline' label in the tree view and change the transparency back again to where it was.</a:t>
            </a:r>
          </a:p>
          <a:p>
            <a:pPr algn="just" eaLnBrk="1" hangingPunct="1"/>
            <a:r>
              <a:rPr lang="en-US" sz="1600" kern="0" dirty="0" smtClean="0"/>
              <a:t>Click 'OK' and double click on the 'Clip' under the 'Pipeline' label in the tree view to re-enter the function where you where and it should all work correctly again.</a:t>
            </a:r>
          </a:p>
          <a:p>
            <a:pPr algn="just" eaLnBrk="1" hangingPunct="1"/>
            <a:endParaRPr lang="en-US" sz="1600" kern="0" dirty="0" smtClean="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7" y="1268760"/>
            <a:ext cx="1656183" cy="1650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7" y="5127914"/>
            <a:ext cx="1490663" cy="1533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5436097" y="2924944"/>
            <a:ext cx="1601739" cy="2198007"/>
            <a:chOff x="5436097" y="2924944"/>
            <a:chExt cx="1601739" cy="2198007"/>
          </a:xfrm>
        </p:grpSpPr>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097" y="2924944"/>
              <a:ext cx="1601739" cy="2198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Oval 1"/>
            <p:cNvSpPr/>
            <p:nvPr/>
          </p:nvSpPr>
          <p:spPr>
            <a:xfrm>
              <a:off x="5436097" y="3035626"/>
              <a:ext cx="288031"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Tree>
    <p:extLst>
      <p:ext uri="{BB962C8B-B14F-4D97-AF65-F5344CB8AC3E}">
        <p14:creationId xmlns:p14="http://schemas.microsoft.com/office/powerpoint/2010/main" val="1543726065"/>
      </p:ext>
    </p:extLst>
  </p:cSld>
  <p:clrMapOvr>
    <a:masterClrMapping/>
  </p:clrMapOvr>
  <p:transition spd="slow">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66</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0" name="Rectangle 3"/>
          <p:cNvSpPr txBox="1">
            <a:spLocks noChangeArrowheads="1"/>
          </p:cNvSpPr>
          <p:nvPr/>
        </p:nvSpPr>
        <p:spPr bwMode="auto">
          <a:xfrm>
            <a:off x="436562" y="1436688"/>
            <a:ext cx="4783509" cy="504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None/>
            </a:pPr>
            <a:r>
              <a:rPr lang="en-US" sz="1600" b="1" kern="0" dirty="0" smtClean="0"/>
              <a:t>FEM Analysis – Results via VTK – </a:t>
            </a:r>
            <a:r>
              <a:rPr lang="en-US" sz="1600" b="1" kern="0" dirty="0"/>
              <a:t>Clip </a:t>
            </a:r>
            <a:r>
              <a:rPr lang="en-US" sz="1600" b="1" kern="0" dirty="0" smtClean="0"/>
              <a:t>Filter</a:t>
            </a:r>
            <a:endParaRPr lang="en-US" sz="1600" kern="0" dirty="0" smtClean="0"/>
          </a:p>
          <a:p>
            <a:pPr algn="just" eaLnBrk="1" hangingPunct="1"/>
            <a:r>
              <a:rPr lang="en-US" sz="1600" kern="0" dirty="0" smtClean="0"/>
              <a:t>To view the stresses only in the spherical header region for instance and not over the whole pipe length,  spherical clip filter will be used.</a:t>
            </a:r>
          </a:p>
          <a:p>
            <a:pPr algn="just" eaLnBrk="1" hangingPunct="1"/>
            <a:r>
              <a:rPr lang="en-US" sz="1600" kern="0" dirty="0" smtClean="0"/>
              <a:t>Click on the 'Define/create clip filter' icon.</a:t>
            </a:r>
          </a:p>
          <a:p>
            <a:pPr algn="just" eaLnBrk="1" hangingPunct="1"/>
            <a:r>
              <a:rPr lang="en-US" sz="1600" kern="0" dirty="0" smtClean="0"/>
              <a:t>Next to the 'Pipeline' label in the tree view, there is a small arrow, click on it to display the sub-labels. You will now see a label called ‘Clip’ under the pipeline. Double-click on it to open it.</a:t>
            </a:r>
          </a:p>
          <a:p>
            <a:pPr algn="just" eaLnBrk="1" hangingPunct="1"/>
            <a:r>
              <a:rPr lang="en-US" sz="1600" kern="0" dirty="0" smtClean="0"/>
              <a:t>Click on the 'Create' dropdown menu and select ‘Sphere'. A wireframe display of a sphere will appear with editable properties including its radius and center coordinates.</a:t>
            </a:r>
          </a:p>
          <a:p>
            <a:pPr algn="just" eaLnBrk="1" hangingPunct="1"/>
            <a:r>
              <a:rPr lang="en-US" sz="1600" kern="0" dirty="0" smtClean="0"/>
              <a:t>For now, change its radius to 400mm and change its center coordinates to the origin.</a:t>
            </a:r>
          </a:p>
          <a:p>
            <a:pPr algn="just" eaLnBrk="1" hangingPunct="1"/>
            <a:endParaRPr lang="en-US" sz="1600" kern="0" dirty="0" smtClean="0"/>
          </a:p>
          <a:p>
            <a:pPr algn="just" eaLnBrk="1" hangingPunct="1"/>
            <a:endParaRPr lang="en-US" sz="1600" kern="0" dirty="0" smtClean="0"/>
          </a:p>
          <a:p>
            <a:pPr algn="just" eaLnBrk="1" hangingPunct="1"/>
            <a:endParaRPr lang="en-US" sz="1600" kern="0" dirty="0" smtClean="0"/>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5295" y="2636912"/>
            <a:ext cx="2714625"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5296" y="3062287"/>
            <a:ext cx="2466975"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5295" y="3861048"/>
            <a:ext cx="3547185" cy="2468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2317663"/>
      </p:ext>
    </p:extLst>
  </p:cSld>
  <p:clrMapOvr>
    <a:masterClrMapping/>
  </p:clrMapOvr>
  <p:transition spd="slow">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67</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0" name="Rectangle 3"/>
          <p:cNvSpPr txBox="1">
            <a:spLocks noChangeArrowheads="1"/>
          </p:cNvSpPr>
          <p:nvPr/>
        </p:nvSpPr>
        <p:spPr bwMode="auto">
          <a:xfrm>
            <a:off x="436562" y="1436688"/>
            <a:ext cx="5055260" cy="504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None/>
            </a:pPr>
            <a:r>
              <a:rPr lang="en-US" sz="1600" b="1" kern="0" dirty="0" smtClean="0"/>
              <a:t>FEM Analysis – Results via VTK – </a:t>
            </a:r>
            <a:r>
              <a:rPr lang="en-US" sz="1600" b="1" kern="0" dirty="0"/>
              <a:t>Clip </a:t>
            </a:r>
            <a:r>
              <a:rPr lang="en-US" sz="1600" b="1" kern="0" dirty="0" smtClean="0"/>
              <a:t>Filter</a:t>
            </a:r>
            <a:endParaRPr lang="en-US" sz="1600" kern="0" dirty="0" smtClean="0"/>
          </a:p>
          <a:p>
            <a:pPr algn="just" eaLnBrk="1" hangingPunct="1"/>
            <a:r>
              <a:rPr lang="en-US" sz="1600" kern="0" dirty="0" smtClean="0"/>
              <a:t>Now you will see there is a 'Display options' window again, just like the main ‘Pipeline’ options we changed previously. This means we are going to overlay results over the main display. And that is why we changed the transparency of the main display earlier.</a:t>
            </a:r>
          </a:p>
          <a:p>
            <a:pPr algn="just" eaLnBrk="1" hangingPunct="1"/>
            <a:r>
              <a:rPr lang="en-US" sz="1600" kern="0" dirty="0" smtClean="0"/>
              <a:t>From the ‘Mode’ dropdown menu, select 'Surface'. You will now see the transparency changes again.</a:t>
            </a:r>
          </a:p>
          <a:p>
            <a:pPr algn="just" eaLnBrk="1" hangingPunct="1"/>
            <a:r>
              <a:rPr lang="en-US" sz="1600" kern="0" dirty="0" smtClean="0"/>
              <a:t>Now select 'Von Mises stress'. The results will now appear on the surface inside the sphere. If the results appear on the surfaces outside the sphere (i.e. on the pipes and not the header section), then select the 'Inside out' checkbox , and click 'Apply'. This will change the displayed clip filter from outside the sphere to inside the sphere. Press 'OK' to exit. You can also toggle the visibility of the sphere in the tree view to hide it.</a:t>
            </a:r>
          </a:p>
          <a:p>
            <a:pPr algn="just" eaLnBrk="1" hangingPunct="1"/>
            <a:endParaRPr lang="en-US" sz="1600" kern="0" dirty="0" smtClean="0"/>
          </a:p>
          <a:p>
            <a:pPr algn="just" eaLnBrk="1" hangingPunct="1"/>
            <a:endParaRPr lang="en-US" sz="1600" kern="0" dirty="0" smtClean="0"/>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9783" y="1436688"/>
            <a:ext cx="2714625"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9784" y="1862063"/>
            <a:ext cx="2466975"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2725" y="2689473"/>
            <a:ext cx="1592337" cy="1995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5838" y="4685155"/>
            <a:ext cx="2608570" cy="1899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5601310"/>
      </p:ext>
    </p:extLst>
  </p:cSld>
  <p:clrMapOvr>
    <a:masterClrMapping/>
  </p:clrMapOvr>
  <p:transition spd="slow">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68</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0" name="Rectangle 3"/>
          <p:cNvSpPr txBox="1">
            <a:spLocks noChangeArrowheads="1"/>
          </p:cNvSpPr>
          <p:nvPr/>
        </p:nvSpPr>
        <p:spPr bwMode="auto">
          <a:xfrm>
            <a:off x="436562" y="1436688"/>
            <a:ext cx="4783509" cy="504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None/>
            </a:pPr>
            <a:r>
              <a:rPr lang="en-US" sz="1600" b="1" kern="0" dirty="0" smtClean="0"/>
              <a:t>FEM Analysis – Results via </a:t>
            </a:r>
            <a:r>
              <a:rPr lang="en-US" sz="1600" b="1" kern="0" dirty="0"/>
              <a:t>VTK -– Clip </a:t>
            </a:r>
            <a:r>
              <a:rPr lang="en-US" sz="1600" b="1" kern="0" dirty="0" smtClean="0"/>
              <a:t>Filter</a:t>
            </a:r>
            <a:endParaRPr lang="en-US" sz="1600" kern="0" dirty="0" smtClean="0"/>
          </a:p>
          <a:p>
            <a:pPr algn="just" eaLnBrk="1" hangingPunct="1"/>
            <a:r>
              <a:rPr lang="en-US" sz="1600" kern="0" dirty="0" smtClean="0"/>
              <a:t>An important feature of the VTK post-processing is the scalar clip function. With this function, you can show where certain types of stresses/temperatures are either above or under a certain value. This is very important to see which stresses are above the design stress. </a:t>
            </a:r>
          </a:p>
          <a:p>
            <a:pPr algn="just" eaLnBrk="1" hangingPunct="1"/>
            <a:r>
              <a:rPr lang="en-US" sz="1600" kern="0" dirty="0" smtClean="0"/>
              <a:t>First ensure that the part display is still semi-transparent by double-clicking on 'Pipeline' in the tree view and checking the transparency. Next open the scalar clip function.</a:t>
            </a:r>
          </a:p>
          <a:p>
            <a:pPr algn="just" eaLnBrk="1" hangingPunct="1"/>
            <a:r>
              <a:rPr lang="en-US" sz="1600" kern="0" dirty="0" smtClean="0"/>
              <a:t>Now select the 'Von Mises stress' under scalar and change the minimum stress (the middle box) to the design stress of 103 MPa. Under 'Display Options' select the 'Mode' as 'Surface' and the 'Field' as 'Von Mises Stress'.</a:t>
            </a:r>
          </a:p>
          <a:p>
            <a:pPr algn="just" eaLnBrk="1" hangingPunct="1"/>
            <a:r>
              <a:rPr lang="en-US" sz="1600" kern="0" dirty="0" smtClean="0"/>
              <a:t>Click 'Apply' to update changes. To </a:t>
            </a:r>
            <a:r>
              <a:rPr lang="en-US" sz="1600" kern="0" dirty="0"/>
              <a:t>display the stresses under a certain value, use the </a:t>
            </a:r>
            <a:r>
              <a:rPr lang="en-US" sz="1600" kern="0" dirty="0" smtClean="0"/>
              <a:t>'Inside Out' </a:t>
            </a:r>
            <a:r>
              <a:rPr lang="en-US" sz="1600" kern="0" dirty="0"/>
              <a:t>tick box.</a:t>
            </a:r>
          </a:p>
          <a:p>
            <a:pPr algn="just" eaLnBrk="1" hangingPunct="1"/>
            <a:endParaRPr lang="en-US" sz="1600" kern="0" dirty="0" smtClean="0"/>
          </a:p>
          <a:p>
            <a:pPr algn="just" eaLnBrk="1" hangingPunct="1"/>
            <a:endParaRPr lang="en-US" sz="1600" kern="0"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1484784"/>
            <a:ext cx="2447925" cy="36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1876594"/>
            <a:ext cx="2016224" cy="2644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3306143"/>
      </p:ext>
    </p:extLst>
  </p:cSld>
  <p:clrMapOvr>
    <a:masterClrMapping/>
  </p:clrMapOvr>
  <p:transition spd="slow">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69</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0" name="Rectangle 3"/>
          <p:cNvSpPr txBox="1">
            <a:spLocks noChangeArrowheads="1"/>
          </p:cNvSpPr>
          <p:nvPr/>
        </p:nvSpPr>
        <p:spPr bwMode="auto">
          <a:xfrm>
            <a:off x="436562" y="1124744"/>
            <a:ext cx="4783509" cy="535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None/>
            </a:pPr>
            <a:r>
              <a:rPr lang="en-US" sz="1600" b="1" kern="0" dirty="0" smtClean="0"/>
              <a:t>FEM Analysis – Results via </a:t>
            </a:r>
            <a:r>
              <a:rPr lang="en-US" sz="1600" b="1" kern="0" dirty="0"/>
              <a:t>VTK – Clip </a:t>
            </a:r>
            <a:r>
              <a:rPr lang="en-US" sz="1600" b="1" kern="0" dirty="0" smtClean="0"/>
              <a:t>Filter</a:t>
            </a:r>
            <a:endParaRPr lang="en-US" sz="1600" kern="0" dirty="0" smtClean="0"/>
          </a:p>
          <a:p>
            <a:pPr algn="just" eaLnBrk="1" hangingPunct="1"/>
            <a:r>
              <a:rPr lang="en-US" sz="1600" kern="0" dirty="0" smtClean="0"/>
              <a:t>It can be seen that all the areas with stresses above the design stress of 103MPa is on sharp corners or edges. The ones shown in the top picture are all due to the modeling geometry that was used in </a:t>
            </a:r>
            <a:r>
              <a:rPr lang="en-US" sz="1600" kern="0" dirty="0" err="1" smtClean="0"/>
              <a:t>Freecad</a:t>
            </a:r>
            <a:r>
              <a:rPr lang="en-US" sz="1600" kern="0" dirty="0" smtClean="0"/>
              <a:t>, while the real header is supposed to have radii on those edges and corners to help avoid those stress concentrations. But it serves to illustrate the effect sharp corners have.</a:t>
            </a:r>
          </a:p>
          <a:p>
            <a:pPr algn="just" eaLnBrk="1" hangingPunct="1"/>
            <a:r>
              <a:rPr lang="en-US" sz="1600" kern="0" dirty="0" smtClean="0"/>
              <a:t>The bottom picture is the top view of the header, and the encircled stress concentration is on the edge of the excavation, also due to the sharp corner the joint forms with the excavation. This stress concentration can be avoided if it is ensured that there forms no sharp corners due to the excavation. It can cause cracking if it is present.</a:t>
            </a:r>
          </a:p>
          <a:p>
            <a:pPr algn="just" eaLnBrk="1" hangingPunct="1"/>
            <a:r>
              <a:rPr lang="en-US" sz="1600" kern="0" dirty="0" smtClean="0"/>
              <a:t>The wall thickness underneath and around the excavation is free of stresses above design stress, which is very important.</a:t>
            </a:r>
            <a:endParaRPr lang="en-US" sz="1600" kern="0" dirty="0"/>
          </a:p>
          <a:p>
            <a:pPr algn="just" eaLnBrk="1" hangingPunct="1"/>
            <a:endParaRPr lang="en-US" sz="1600" kern="0" dirty="0" smtClean="0"/>
          </a:p>
          <a:p>
            <a:pPr algn="just" eaLnBrk="1" hangingPunct="1"/>
            <a:endParaRPr lang="en-US" sz="1600" kern="0" dirty="0" smtClean="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8104" y="1340768"/>
            <a:ext cx="3468055" cy="254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3921819"/>
            <a:ext cx="2736304" cy="2717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2140582"/>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7</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Introduction</a:t>
            </a:r>
          </a:p>
        </p:txBody>
      </p:sp>
      <p:sp>
        <p:nvSpPr>
          <p:cNvPr id="19461" name="Rectangle 3"/>
          <p:cNvSpPr>
            <a:spLocks noGrp="1" noChangeArrowheads="1"/>
          </p:cNvSpPr>
          <p:nvPr>
            <p:ph type="body" idx="1"/>
          </p:nvPr>
        </p:nvSpPr>
        <p:spPr>
          <a:xfrm>
            <a:off x="251520" y="1124744"/>
            <a:ext cx="8496944" cy="5045075"/>
          </a:xfrm>
        </p:spPr>
        <p:txBody>
          <a:bodyPr/>
          <a:lstStyle/>
          <a:p>
            <a:pPr marL="0" indent="0" eaLnBrk="1" hangingPunct="1">
              <a:buFontTx/>
              <a:buNone/>
              <a:defRPr/>
            </a:pPr>
            <a:endParaRPr lang="en-ZA" sz="1800" noProof="0" dirty="0" smtClean="0"/>
          </a:p>
          <a:p>
            <a:pPr marL="0" indent="0" eaLnBrk="1" hangingPunct="1">
              <a:buFontTx/>
              <a:buNone/>
              <a:defRPr/>
            </a:pPr>
            <a:endParaRPr lang="en-ZA" sz="1800" noProof="0" dirty="0"/>
          </a:p>
        </p:txBody>
      </p:sp>
      <p:graphicFrame>
        <p:nvGraphicFramePr>
          <p:cNvPr id="2" name="Table 1"/>
          <p:cNvGraphicFramePr>
            <a:graphicFrameLocks noGrp="1"/>
          </p:cNvGraphicFramePr>
          <p:nvPr>
            <p:extLst>
              <p:ext uri="{D42A27DB-BD31-4B8C-83A1-F6EECF244321}">
                <p14:modId xmlns:p14="http://schemas.microsoft.com/office/powerpoint/2010/main" val="4008361158"/>
              </p:ext>
            </p:extLst>
          </p:nvPr>
        </p:nvGraphicFramePr>
        <p:xfrm>
          <a:off x="539552" y="999778"/>
          <a:ext cx="7848872" cy="5459651"/>
        </p:xfrm>
        <a:graphic>
          <a:graphicData uri="http://schemas.openxmlformats.org/drawingml/2006/table">
            <a:tbl>
              <a:tblPr firstRow="1" bandRow="1">
                <a:tableStyleId>{5C22544A-7EE6-4342-B048-85BDC9FD1C3A}</a:tableStyleId>
              </a:tblPr>
              <a:tblGrid>
                <a:gridCol w="1104426"/>
                <a:gridCol w="5256584"/>
                <a:gridCol w="1487862"/>
              </a:tblGrid>
              <a:tr h="356553">
                <a:tc>
                  <a:txBody>
                    <a:bodyPr/>
                    <a:lstStyle/>
                    <a:p>
                      <a:r>
                        <a:rPr lang="en-ZA" sz="1600" dirty="0" smtClean="0"/>
                        <a:t>Symbol</a:t>
                      </a:r>
                      <a:endParaRPr lang="en-ZA" sz="1600" dirty="0"/>
                    </a:p>
                  </a:txBody>
                  <a:tcPr/>
                </a:tc>
                <a:tc>
                  <a:txBody>
                    <a:bodyPr/>
                    <a:lstStyle/>
                    <a:p>
                      <a:r>
                        <a:rPr lang="en-ZA" sz="1600" dirty="0" smtClean="0"/>
                        <a:t>Description</a:t>
                      </a:r>
                      <a:endParaRPr lang="en-ZA" sz="1600" dirty="0"/>
                    </a:p>
                  </a:txBody>
                  <a:tcPr/>
                </a:tc>
                <a:tc>
                  <a:txBody>
                    <a:bodyPr/>
                    <a:lstStyle/>
                    <a:p>
                      <a:r>
                        <a:rPr lang="en-ZA" sz="1600" dirty="0" smtClean="0"/>
                        <a:t>Unit</a:t>
                      </a:r>
                      <a:endParaRPr lang="en-ZA" sz="1600" dirty="0"/>
                    </a:p>
                  </a:txBody>
                  <a:tcPr/>
                </a:tc>
              </a:tr>
              <a:tr h="311518">
                <a:tc>
                  <a:txBody>
                    <a:bodyPr/>
                    <a:lstStyle/>
                    <a:p>
                      <a:r>
                        <a:rPr lang="en-ZA" sz="1400" dirty="0" err="1" smtClean="0"/>
                        <a:t>A</a:t>
                      </a:r>
                      <a:r>
                        <a:rPr lang="en-ZA" sz="1400" baseline="-25000" dirty="0" err="1" smtClean="0"/>
                        <a:t>f</a:t>
                      </a:r>
                      <a:endParaRPr lang="en-ZA" sz="1400" dirty="0"/>
                    </a:p>
                  </a:txBody>
                  <a:tcPr/>
                </a:tc>
                <a:tc>
                  <a:txBody>
                    <a:bodyPr/>
                    <a:lstStyle/>
                    <a:p>
                      <a:r>
                        <a:rPr lang="en-ZA" sz="1400" dirty="0" smtClean="0"/>
                        <a:t>Effective cross-sectional area</a:t>
                      </a:r>
                      <a:endParaRPr lang="en-ZA" sz="1400" dirty="0"/>
                    </a:p>
                  </a:txBody>
                  <a:tcPr/>
                </a:tc>
                <a:tc>
                  <a:txBody>
                    <a:bodyPr/>
                    <a:lstStyle/>
                    <a:p>
                      <a:r>
                        <a:rPr lang="en-ZA" sz="1400" dirty="0" smtClean="0"/>
                        <a:t>mm</a:t>
                      </a:r>
                      <a:r>
                        <a:rPr lang="en-ZA" sz="1400" baseline="30000" dirty="0" smtClean="0"/>
                        <a:t>2</a:t>
                      </a:r>
                      <a:endParaRPr lang="en-ZA" sz="1400" dirty="0"/>
                    </a:p>
                  </a:txBody>
                  <a:tcPr/>
                </a:tc>
              </a:tr>
              <a:tr h="3115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sz="1400" dirty="0" err="1" smtClean="0"/>
                        <a:t>A</a:t>
                      </a:r>
                      <a:r>
                        <a:rPr lang="en-ZA" sz="1400" baseline="-25000" dirty="0" err="1" smtClean="0"/>
                        <a:t>p</a:t>
                      </a:r>
                      <a:endParaRPr lang="en-ZA" sz="14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sz="1400" dirty="0" smtClean="0"/>
                        <a:t>Pressured area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sz="1400" dirty="0" smtClean="0"/>
                        <a:t>mm</a:t>
                      </a:r>
                      <a:r>
                        <a:rPr lang="en-ZA" sz="1400" baseline="30000" dirty="0" smtClean="0"/>
                        <a:t>2</a:t>
                      </a:r>
                      <a:endParaRPr lang="en-ZA" sz="1400" dirty="0" smtClean="0"/>
                    </a:p>
                  </a:txBody>
                  <a:tcPr/>
                </a:tc>
              </a:tr>
              <a:tr h="311518">
                <a:tc>
                  <a:txBody>
                    <a:bodyPr/>
                    <a:lstStyle/>
                    <a:p>
                      <a:r>
                        <a:rPr lang="en-ZA" sz="1400" dirty="0" smtClean="0"/>
                        <a:t>D</a:t>
                      </a:r>
                      <a:endParaRPr lang="en-ZA" sz="1400" dirty="0"/>
                    </a:p>
                  </a:txBody>
                  <a:tcPr/>
                </a:tc>
                <a:tc>
                  <a:txBody>
                    <a:bodyPr/>
                    <a:lstStyle/>
                    <a:p>
                      <a:r>
                        <a:rPr lang="en-ZA" sz="1400" dirty="0" smtClean="0"/>
                        <a:t>Diameter of shell</a:t>
                      </a:r>
                      <a:endParaRPr lang="en-ZA" sz="1400" dirty="0"/>
                    </a:p>
                  </a:txBody>
                  <a:tcPr/>
                </a:tc>
                <a:tc>
                  <a:txBody>
                    <a:bodyPr/>
                    <a:lstStyle/>
                    <a:p>
                      <a:r>
                        <a:rPr lang="en-ZA" sz="1400" dirty="0" smtClean="0"/>
                        <a:t>mm</a:t>
                      </a:r>
                      <a:endParaRPr lang="en-ZA" sz="1400" dirty="0"/>
                    </a:p>
                  </a:txBody>
                  <a:tcPr/>
                </a:tc>
              </a:tr>
              <a:tr h="311518">
                <a:tc>
                  <a:txBody>
                    <a:bodyPr/>
                    <a:lstStyle/>
                    <a:p>
                      <a:r>
                        <a:rPr lang="en-ZA" sz="1400" dirty="0" smtClean="0"/>
                        <a:t>d</a:t>
                      </a:r>
                      <a:endParaRPr lang="en-ZA" sz="1400" dirty="0"/>
                    </a:p>
                  </a:txBody>
                  <a:tcPr/>
                </a:tc>
                <a:tc>
                  <a:txBody>
                    <a:bodyPr/>
                    <a:lstStyle/>
                    <a:p>
                      <a:r>
                        <a:rPr lang="en-ZA" sz="1400" dirty="0" smtClean="0"/>
                        <a:t>Diameter</a:t>
                      </a:r>
                      <a:r>
                        <a:rPr lang="en-ZA" sz="1400" baseline="0" dirty="0" smtClean="0"/>
                        <a:t> of branch</a:t>
                      </a:r>
                      <a:endParaRPr lang="en-ZA"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sz="1400" dirty="0" smtClean="0"/>
                        <a:t>mm</a:t>
                      </a:r>
                    </a:p>
                  </a:txBody>
                  <a:tcPr/>
                </a:tc>
              </a:tr>
              <a:tr h="311518">
                <a:tc>
                  <a:txBody>
                    <a:bodyPr/>
                    <a:lstStyle/>
                    <a:p>
                      <a:r>
                        <a:rPr lang="en-ZA" sz="1400" dirty="0" err="1" smtClean="0"/>
                        <a:t>e</a:t>
                      </a:r>
                      <a:r>
                        <a:rPr lang="en-ZA" sz="1400" baseline="-25000" dirty="0" err="1" smtClean="0"/>
                        <a:t>a</a:t>
                      </a:r>
                      <a:endParaRPr lang="en-ZA" sz="1400" dirty="0"/>
                    </a:p>
                  </a:txBody>
                  <a:tcPr/>
                </a:tc>
                <a:tc>
                  <a:txBody>
                    <a:bodyPr/>
                    <a:lstStyle/>
                    <a:p>
                      <a:r>
                        <a:rPr lang="en-ZA" sz="1400" dirty="0" smtClean="0"/>
                        <a:t>Analysis wall thickness</a:t>
                      </a:r>
                      <a:endParaRPr lang="en-ZA" sz="1400" dirty="0"/>
                    </a:p>
                  </a:txBody>
                  <a:tcPr/>
                </a:tc>
                <a:tc>
                  <a:txBody>
                    <a:bodyPr/>
                    <a:lstStyle/>
                    <a:p>
                      <a:r>
                        <a:rPr lang="en-ZA" sz="1400" dirty="0" smtClean="0"/>
                        <a:t>mm</a:t>
                      </a:r>
                      <a:endParaRPr lang="en-ZA" sz="1400" dirty="0"/>
                    </a:p>
                  </a:txBody>
                  <a:tcPr/>
                </a:tc>
              </a:tr>
              <a:tr h="311518">
                <a:tc>
                  <a:txBody>
                    <a:bodyPr/>
                    <a:lstStyle/>
                    <a:p>
                      <a:r>
                        <a:rPr lang="en-ZA" sz="1400" dirty="0" smtClean="0"/>
                        <a:t>f</a:t>
                      </a:r>
                      <a:endParaRPr lang="en-ZA" sz="1400" dirty="0"/>
                    </a:p>
                  </a:txBody>
                  <a:tcPr/>
                </a:tc>
                <a:tc>
                  <a:txBody>
                    <a:bodyPr/>
                    <a:lstStyle/>
                    <a:p>
                      <a:r>
                        <a:rPr lang="en-ZA" sz="1400" dirty="0" smtClean="0"/>
                        <a:t>Design stress</a:t>
                      </a:r>
                      <a:endParaRPr lang="en-ZA" sz="1400" dirty="0"/>
                    </a:p>
                  </a:txBody>
                  <a:tcPr/>
                </a:tc>
                <a:tc>
                  <a:txBody>
                    <a:bodyPr/>
                    <a:lstStyle/>
                    <a:p>
                      <a:r>
                        <a:rPr lang="en-ZA" sz="1400" dirty="0" smtClean="0"/>
                        <a:t>MPa (N/mm</a:t>
                      </a:r>
                      <a:r>
                        <a:rPr lang="en-ZA" sz="1400" baseline="30000" dirty="0" smtClean="0"/>
                        <a:t>2</a:t>
                      </a:r>
                      <a:r>
                        <a:rPr lang="en-ZA" sz="1400" baseline="0" dirty="0" smtClean="0"/>
                        <a:t>)</a:t>
                      </a:r>
                      <a:endParaRPr lang="en-ZA" sz="1400" dirty="0"/>
                    </a:p>
                  </a:txBody>
                  <a:tcPr/>
                </a:tc>
              </a:tr>
              <a:tr h="311518">
                <a:tc>
                  <a:txBody>
                    <a:bodyPr/>
                    <a:lstStyle/>
                    <a:p>
                      <a:r>
                        <a:rPr lang="en-ZA" sz="1400" dirty="0" smtClean="0"/>
                        <a:t>l</a:t>
                      </a:r>
                      <a:endParaRPr lang="en-ZA" sz="1400" dirty="0"/>
                    </a:p>
                  </a:txBody>
                  <a:tcPr/>
                </a:tc>
                <a:tc>
                  <a:txBody>
                    <a:bodyPr/>
                    <a:lstStyle/>
                    <a:p>
                      <a:r>
                        <a:rPr lang="en-ZA" sz="1400" dirty="0" smtClean="0"/>
                        <a:t>Reinforcing length</a:t>
                      </a:r>
                      <a:endParaRPr lang="en-ZA" sz="1400" dirty="0"/>
                    </a:p>
                  </a:txBody>
                  <a:tcPr/>
                </a:tc>
                <a:tc>
                  <a:txBody>
                    <a:bodyPr/>
                    <a:lstStyle/>
                    <a:p>
                      <a:r>
                        <a:rPr lang="en-ZA" sz="1400" dirty="0" smtClean="0"/>
                        <a:t>mm</a:t>
                      </a:r>
                      <a:endParaRPr lang="en-ZA" sz="1400" dirty="0"/>
                    </a:p>
                  </a:txBody>
                  <a:tcPr/>
                </a:tc>
              </a:tr>
              <a:tr h="311518">
                <a:tc>
                  <a:txBody>
                    <a:bodyPr/>
                    <a:lstStyle/>
                    <a:p>
                      <a:r>
                        <a:rPr lang="en-ZA" sz="1400" dirty="0" smtClean="0"/>
                        <a:t>p</a:t>
                      </a:r>
                      <a:r>
                        <a:rPr lang="en-ZA" sz="1400" baseline="-25000" dirty="0" smtClean="0"/>
                        <a:t>c</a:t>
                      </a:r>
                      <a:endParaRPr lang="en-ZA" sz="1400" dirty="0"/>
                    </a:p>
                  </a:txBody>
                  <a:tcPr/>
                </a:tc>
                <a:tc>
                  <a:txBody>
                    <a:bodyPr/>
                    <a:lstStyle/>
                    <a:p>
                      <a:r>
                        <a:rPr lang="en-ZA" sz="1400" dirty="0" smtClean="0"/>
                        <a:t>Calculation pressure</a:t>
                      </a:r>
                      <a:endParaRPr lang="en-ZA"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sz="1400" dirty="0" smtClean="0"/>
                        <a:t>MPa (N/mm</a:t>
                      </a:r>
                      <a:r>
                        <a:rPr lang="en-ZA" sz="1400" baseline="30000" dirty="0" smtClean="0"/>
                        <a:t>2</a:t>
                      </a:r>
                      <a:r>
                        <a:rPr lang="en-ZA" sz="1400" baseline="0" dirty="0" smtClean="0"/>
                        <a:t>)</a:t>
                      </a:r>
                      <a:endParaRPr lang="en-ZA" sz="1400" dirty="0" smtClean="0"/>
                    </a:p>
                  </a:txBody>
                  <a:tcPr/>
                </a:tc>
              </a:tr>
              <a:tr h="311518">
                <a:tc>
                  <a:txBody>
                    <a:bodyPr/>
                    <a:lstStyle/>
                    <a:p>
                      <a:r>
                        <a:rPr lang="en-ZA" sz="1400" dirty="0" smtClean="0"/>
                        <a:t>R</a:t>
                      </a:r>
                      <a:r>
                        <a:rPr lang="en-ZA" sz="1400" baseline="-25000" dirty="0" smtClean="0"/>
                        <a:t>m</a:t>
                      </a:r>
                      <a:endParaRPr lang="en-ZA" sz="1400" dirty="0"/>
                    </a:p>
                  </a:txBody>
                  <a:tcPr/>
                </a:tc>
                <a:tc>
                  <a:txBody>
                    <a:bodyPr/>
                    <a:lstStyle/>
                    <a:p>
                      <a:r>
                        <a:rPr lang="en-ZA" sz="1400" dirty="0" smtClean="0"/>
                        <a:t>Minimum Tensile Strength at room temperature</a:t>
                      </a:r>
                      <a:endParaRPr lang="en-ZA"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sz="1400" dirty="0" smtClean="0"/>
                        <a:t>MPa (N/mm</a:t>
                      </a:r>
                      <a:r>
                        <a:rPr lang="en-ZA" sz="1400" baseline="30000" dirty="0" smtClean="0"/>
                        <a:t>2</a:t>
                      </a:r>
                      <a:r>
                        <a:rPr lang="en-ZA" sz="1400" baseline="0" dirty="0" smtClean="0"/>
                        <a:t>)</a:t>
                      </a:r>
                      <a:endParaRPr lang="en-ZA" sz="1400" dirty="0" smtClean="0"/>
                    </a:p>
                  </a:txBody>
                  <a:tcPr/>
                </a:tc>
              </a:tr>
              <a:tr h="4981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sz="1400" dirty="0" smtClean="0"/>
                        <a:t>R</a:t>
                      </a:r>
                      <a:r>
                        <a:rPr lang="en-ZA" sz="1400" baseline="-25000" dirty="0" smtClean="0"/>
                        <a:t>p0.2t</a:t>
                      </a:r>
                      <a:endParaRPr lang="en-ZA" sz="1400" dirty="0" smtClean="0"/>
                    </a:p>
                  </a:txBody>
                  <a:tcPr/>
                </a:tc>
                <a:tc>
                  <a:txBody>
                    <a:bodyPr/>
                    <a:lstStyle/>
                    <a:p>
                      <a:r>
                        <a:rPr lang="en-ZA" sz="1400" dirty="0" smtClean="0"/>
                        <a:t>Minimum specified</a:t>
                      </a:r>
                      <a:r>
                        <a:rPr lang="en-ZA" sz="1400" baseline="0" dirty="0" smtClean="0"/>
                        <a:t> value of 0.2% proof strength at calculation temperature </a:t>
                      </a:r>
                      <a:r>
                        <a:rPr lang="en-ZA" sz="1400" i="1" baseline="0" dirty="0" smtClean="0"/>
                        <a:t>t</a:t>
                      </a:r>
                      <a:endParaRPr lang="en-ZA"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sz="1400" dirty="0" smtClean="0"/>
                        <a:t>MPa (N/mm</a:t>
                      </a:r>
                      <a:r>
                        <a:rPr lang="en-ZA" sz="1400" baseline="30000" dirty="0" smtClean="0"/>
                        <a:t>2</a:t>
                      </a:r>
                      <a:r>
                        <a:rPr lang="en-ZA" sz="1400" baseline="0" dirty="0" smtClean="0"/>
                        <a:t>)</a:t>
                      </a:r>
                      <a:endParaRPr lang="en-ZA" sz="1400" dirty="0" smtClean="0"/>
                    </a:p>
                  </a:txBody>
                  <a:tcPr/>
                </a:tc>
              </a:tr>
              <a:tr h="311518">
                <a:tc>
                  <a:txBody>
                    <a:bodyPr/>
                    <a:lstStyle/>
                    <a:p>
                      <a:r>
                        <a:rPr lang="el-GR" sz="1400" dirty="0" smtClean="0"/>
                        <a:t>σ</a:t>
                      </a:r>
                      <a:r>
                        <a:rPr lang="el-GR" sz="1400" baseline="-25000" dirty="0" smtClean="0"/>
                        <a:t>θ</a:t>
                      </a:r>
                      <a:endParaRPr lang="en-ZA" sz="1400" baseline="-25000" dirty="0"/>
                    </a:p>
                  </a:txBody>
                  <a:tcPr/>
                </a:tc>
                <a:tc>
                  <a:txBody>
                    <a:bodyPr/>
                    <a:lstStyle/>
                    <a:p>
                      <a:r>
                        <a:rPr lang="en-ZA" sz="1400" dirty="0" smtClean="0"/>
                        <a:t>Hoop stress</a:t>
                      </a:r>
                      <a:endParaRPr lang="en-ZA"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sz="1400" dirty="0" smtClean="0"/>
                        <a:t>MPa (N/mm</a:t>
                      </a:r>
                      <a:r>
                        <a:rPr lang="en-ZA" sz="1400" baseline="30000" dirty="0" smtClean="0"/>
                        <a:t>2</a:t>
                      </a:r>
                      <a:r>
                        <a:rPr lang="en-ZA" sz="1400" baseline="0" dirty="0" smtClean="0"/>
                        <a:t>)</a:t>
                      </a:r>
                      <a:endParaRPr lang="en-ZA" sz="1400" dirty="0" smtClean="0"/>
                    </a:p>
                  </a:txBody>
                  <a:tcPr/>
                </a:tc>
              </a:tr>
              <a:tr h="31151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sz="1400" dirty="0" smtClean="0"/>
                        <a:t>σ</a:t>
                      </a:r>
                      <a:r>
                        <a:rPr lang="en-ZA" sz="1400" baseline="-25000" dirty="0" smtClean="0"/>
                        <a:t>L</a:t>
                      </a:r>
                    </a:p>
                  </a:txBody>
                  <a:tcPr/>
                </a:tc>
                <a:tc>
                  <a:txBody>
                    <a:bodyPr/>
                    <a:lstStyle/>
                    <a:p>
                      <a:r>
                        <a:rPr lang="en-ZA" sz="1400" dirty="0" smtClean="0"/>
                        <a:t>Longitudinal stress</a:t>
                      </a:r>
                      <a:endParaRPr lang="en-ZA"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ZA" sz="1400" dirty="0" smtClean="0"/>
                        <a:t>MPa (N/mm</a:t>
                      </a:r>
                      <a:r>
                        <a:rPr lang="en-ZA" sz="1400" baseline="30000" dirty="0" smtClean="0"/>
                        <a:t>2</a:t>
                      </a:r>
                      <a:r>
                        <a:rPr lang="en-ZA" sz="1400" baseline="0" dirty="0" smtClean="0"/>
                        <a:t>)</a:t>
                      </a:r>
                      <a:endParaRPr lang="en-ZA" sz="1400" dirty="0" smtClean="0"/>
                    </a:p>
                  </a:txBody>
                  <a:tcPr/>
                </a:tc>
              </a:tr>
              <a:tr h="1113619">
                <a:tc gridSpan="3">
                  <a:txBody>
                    <a:bodyPr/>
                    <a:lstStyle/>
                    <a:p>
                      <a:r>
                        <a:rPr lang="en-ZA" sz="1400" b="1" dirty="0" smtClean="0"/>
                        <a:t>Subscripts:</a:t>
                      </a:r>
                    </a:p>
                    <a:p>
                      <a:pPr marL="285750" indent="-285750">
                        <a:buFont typeface="Arial" panose="020B0604020202020204" pitchFamily="34" charset="0"/>
                        <a:buChar char="•"/>
                      </a:pPr>
                      <a:r>
                        <a:rPr lang="en-ZA" sz="1400" dirty="0" smtClean="0"/>
                        <a:t>b</a:t>
                      </a:r>
                      <a:r>
                        <a:rPr lang="en-ZA" sz="1400" baseline="0" dirty="0" smtClean="0"/>
                        <a:t> – branch</a:t>
                      </a:r>
                    </a:p>
                    <a:p>
                      <a:pPr marL="285750" indent="-285750">
                        <a:buFont typeface="Arial" panose="020B0604020202020204" pitchFamily="34" charset="0"/>
                        <a:buChar char="•"/>
                      </a:pPr>
                      <a:r>
                        <a:rPr lang="en-ZA" sz="1400" baseline="0" dirty="0" err="1" smtClean="0"/>
                        <a:t>i</a:t>
                      </a:r>
                      <a:r>
                        <a:rPr lang="en-ZA" sz="1400" baseline="0" dirty="0" smtClean="0"/>
                        <a:t> – inner</a:t>
                      </a:r>
                    </a:p>
                    <a:p>
                      <a:pPr marL="285750" indent="-285750">
                        <a:buFont typeface="Arial" panose="020B0604020202020204" pitchFamily="34" charset="0"/>
                        <a:buChar char="•"/>
                      </a:pPr>
                      <a:r>
                        <a:rPr lang="en-ZA" sz="1400" baseline="0" dirty="0" smtClean="0"/>
                        <a:t>o – outer</a:t>
                      </a:r>
                    </a:p>
                    <a:p>
                      <a:pPr marL="285750" indent="-285750">
                        <a:buFont typeface="Arial" panose="020B0604020202020204" pitchFamily="34" charset="0"/>
                        <a:buChar char="•"/>
                      </a:pPr>
                      <a:r>
                        <a:rPr lang="en-ZA" sz="1400" baseline="0" dirty="0" smtClean="0"/>
                        <a:t>s – shell</a:t>
                      </a:r>
                    </a:p>
                  </a:txBody>
                  <a:tcPr/>
                </a:tc>
                <a:tc hMerge="1">
                  <a:txBody>
                    <a:bodyPr/>
                    <a:lstStyle/>
                    <a:p>
                      <a:endParaRPr lang="en-ZA" dirty="0"/>
                    </a:p>
                  </a:txBody>
                  <a:tcPr/>
                </a:tc>
                <a:tc hMerge="1">
                  <a:txBody>
                    <a:bodyPr/>
                    <a:lstStyle/>
                    <a:p>
                      <a:endParaRPr lang="en-ZA" dirty="0"/>
                    </a:p>
                  </a:txBody>
                  <a:tcPr/>
                </a:tc>
              </a:tr>
            </a:tbl>
          </a:graphicData>
        </a:graphic>
      </p:graphicFrame>
    </p:spTree>
    <p:extLst>
      <p:ext uri="{BB962C8B-B14F-4D97-AF65-F5344CB8AC3E}">
        <p14:creationId xmlns:p14="http://schemas.microsoft.com/office/powerpoint/2010/main" val="1717712514"/>
      </p:ext>
    </p:extLst>
  </p:cSld>
  <p:clrMapOvr>
    <a:masterClrMapping/>
  </p:clrMapOvr>
  <p:transition spd="slow">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70</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0" name="Rectangle 3"/>
          <p:cNvSpPr txBox="1">
            <a:spLocks noChangeArrowheads="1"/>
          </p:cNvSpPr>
          <p:nvPr/>
        </p:nvSpPr>
        <p:spPr bwMode="auto">
          <a:xfrm>
            <a:off x="436562" y="1124744"/>
            <a:ext cx="4783509" cy="535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Results via </a:t>
            </a:r>
            <a:r>
              <a:rPr lang="en-US" sz="1600" b="1" kern="0" dirty="0"/>
              <a:t>VTK – Clip Filter</a:t>
            </a:r>
            <a:endParaRPr lang="en-US" sz="1600" kern="0" dirty="0" smtClean="0"/>
          </a:p>
          <a:p>
            <a:pPr algn="just" eaLnBrk="1" hangingPunct="1"/>
            <a:r>
              <a:rPr lang="en-US" sz="1600" kern="0" dirty="0" smtClean="0"/>
              <a:t>By changing the viewed scalar to maximum principal stress under the clip options and the display options (remember to click apply to update the changes), the effect of the sharp corners at the excavation can be seen more clearly. These stresses are up to twice the design stress (the maximum value given is 207.5MPa).</a:t>
            </a:r>
          </a:p>
          <a:p>
            <a:pPr algn="just" eaLnBrk="1" hangingPunct="1"/>
            <a:r>
              <a:rPr lang="en-US" sz="1600" kern="0" dirty="0" smtClean="0"/>
              <a:t>This illustrates the importance of the radius on the real component’s joint between the spherical section and the pipe. So a recommendation will be to ensure there are no sharp edges at or near the excavated area.</a:t>
            </a:r>
            <a:endParaRPr lang="en-US" sz="1600" kern="0" dirty="0"/>
          </a:p>
          <a:p>
            <a:pPr algn="just" eaLnBrk="1" hangingPunct="1"/>
            <a:endParaRPr lang="en-US" sz="1600" kern="0" dirty="0" smtClean="0"/>
          </a:p>
          <a:p>
            <a:pPr algn="just" eaLnBrk="1" hangingPunct="1"/>
            <a:endParaRPr lang="en-US" sz="1600" kern="0" dirty="0" smtClean="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1124744"/>
            <a:ext cx="2304256" cy="2910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8183" y="4066047"/>
            <a:ext cx="2677931" cy="2655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7354708"/>
      </p:ext>
    </p:extLst>
  </p:cSld>
  <p:clrMapOvr>
    <a:masterClrMapping/>
  </p:clrMapOvr>
  <p:transition spd="slow">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71</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0" name="Rectangle 3"/>
          <p:cNvSpPr txBox="1">
            <a:spLocks noChangeArrowheads="1"/>
          </p:cNvSpPr>
          <p:nvPr/>
        </p:nvSpPr>
        <p:spPr bwMode="auto">
          <a:xfrm>
            <a:off x="436562" y="1124744"/>
            <a:ext cx="4783509" cy="535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Increasing excavation depth</a:t>
            </a:r>
            <a:endParaRPr lang="en-US" sz="1600" kern="0" dirty="0" smtClean="0"/>
          </a:p>
          <a:p>
            <a:pPr algn="just" eaLnBrk="1" hangingPunct="1"/>
            <a:r>
              <a:rPr lang="en-US" sz="1600" kern="0" dirty="0" smtClean="0"/>
              <a:t>The minimum thickness according to code was calculated in slides 10-12 of this presentation. The stresses caused by this depth of excavation will be evaluated using </a:t>
            </a:r>
            <a:r>
              <a:rPr lang="en-US" sz="1600" kern="0" dirty="0" err="1" smtClean="0"/>
              <a:t>Freecad</a:t>
            </a:r>
            <a:r>
              <a:rPr lang="en-US" sz="1600" kern="0" dirty="0" smtClean="0"/>
              <a:t>.</a:t>
            </a:r>
          </a:p>
          <a:p>
            <a:pPr algn="just" eaLnBrk="1" hangingPunct="1"/>
            <a:r>
              <a:rPr lang="en-US" sz="1600" kern="0" dirty="0" smtClean="0"/>
              <a:t>If a options window is still open, close it by clicking ‘OK’.</a:t>
            </a:r>
          </a:p>
          <a:p>
            <a:pPr algn="just" eaLnBrk="1" hangingPunct="1"/>
            <a:r>
              <a:rPr lang="en-US" sz="1600" kern="0" dirty="0" smtClean="0"/>
              <a:t>Go to the tree view, and delete the VTK pipeline and all the VTK functions under it by clicking on it in the tree view and pressing delete on your keyboard or by right-clicking on it and selecting delete.</a:t>
            </a:r>
            <a:endParaRPr lang="en-US" sz="1600" kern="0" dirty="0"/>
          </a:p>
          <a:p>
            <a:pPr algn="just" eaLnBrk="1" hangingPunct="1"/>
            <a:endParaRPr lang="en-US" sz="1600" kern="0" dirty="0" smtClean="0"/>
          </a:p>
          <a:p>
            <a:pPr algn="just" eaLnBrk="1" hangingPunct="1"/>
            <a:endParaRPr lang="en-US" sz="1600" kern="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7" y="1196752"/>
            <a:ext cx="2448272" cy="2201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9123596"/>
      </p:ext>
    </p:extLst>
  </p:cSld>
  <p:clrMapOvr>
    <a:masterClrMapping/>
  </p:clrMapOvr>
  <p:transition spd="slow">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72</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0" name="Rectangle 3"/>
          <p:cNvSpPr txBox="1">
            <a:spLocks noChangeArrowheads="1"/>
          </p:cNvSpPr>
          <p:nvPr/>
        </p:nvSpPr>
        <p:spPr bwMode="auto">
          <a:xfrm>
            <a:off x="436562" y="1124744"/>
            <a:ext cx="4783509" cy="535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Increasing excavation depth</a:t>
            </a:r>
            <a:endParaRPr lang="en-US" sz="1600" kern="0" dirty="0" smtClean="0"/>
          </a:p>
          <a:p>
            <a:pPr algn="just" eaLnBrk="1" hangingPunct="1"/>
            <a:r>
              <a:rPr lang="en-US" sz="1600" kern="0" dirty="0"/>
              <a:t>Nothing will probably be visible in the display view. We need to display the CAD drawing (not the mesh). To do this, go to the tree view and click on the CAD uppermost CAD function (it will be the last function carried out in the CAD. In this case it was the CUT function).</a:t>
            </a:r>
          </a:p>
          <a:p>
            <a:pPr algn="just" eaLnBrk="1" hangingPunct="1"/>
            <a:r>
              <a:rPr lang="en-US" sz="1600" kern="0" dirty="0" smtClean="0"/>
              <a:t>To make it visible again, either click on this function and press spacebar on your keyboard or right-click on it and select ‘toggle visibility’.</a:t>
            </a:r>
          </a:p>
          <a:p>
            <a:pPr algn="just" eaLnBrk="1" hangingPunct="1"/>
            <a:r>
              <a:rPr lang="en-US" sz="1600" kern="0" dirty="0" smtClean="0"/>
              <a:t>Select the Torus under the ‘Cut’ function in the tree view and make it also visible.</a:t>
            </a:r>
          </a:p>
          <a:p>
            <a:pPr algn="just" eaLnBrk="1" hangingPunct="1"/>
            <a:r>
              <a:rPr lang="en-US" sz="1600" kern="0" dirty="0" smtClean="0"/>
              <a:t>Make sure the Torus is still selected (if not, click once on it). Its properties will show in the box underneath the tree view. Open the ‘Placement’ property by clicking on the arrow to its left. Open the ‘Position’ property located underneath it also by clicking on the arrow to its left.</a:t>
            </a:r>
          </a:p>
          <a:p>
            <a:pPr algn="just" eaLnBrk="1" hangingPunct="1"/>
            <a:endParaRPr lang="en-US" sz="1600" kern="0" dirty="0" smtClean="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0304" y="1124744"/>
            <a:ext cx="2942135" cy="2455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034" y="3586706"/>
            <a:ext cx="2361405" cy="1960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1034" y="5775711"/>
            <a:ext cx="2722758" cy="618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4043222"/>
      </p:ext>
    </p:extLst>
  </p:cSld>
  <p:clrMapOvr>
    <a:masterClrMapping/>
  </p:clrMapOvr>
  <p:transition spd="slow">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73</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0" name="Rectangle 3"/>
          <p:cNvSpPr txBox="1">
            <a:spLocks noChangeArrowheads="1"/>
          </p:cNvSpPr>
          <p:nvPr/>
        </p:nvSpPr>
        <p:spPr bwMode="auto">
          <a:xfrm>
            <a:off x="436562" y="1124744"/>
            <a:ext cx="4783509" cy="535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Increasing excavation depth</a:t>
            </a:r>
            <a:endParaRPr lang="en-US" sz="1600" kern="0" dirty="0" smtClean="0"/>
          </a:p>
          <a:p>
            <a:pPr algn="just" eaLnBrk="1" hangingPunct="1"/>
            <a:r>
              <a:rPr lang="en-US" sz="1600" kern="0" dirty="0" smtClean="0"/>
              <a:t>The rounding of the torus is currently too small to effectively simulate an excavation at the depth needed. The rounding can be adjusted by changing the ‘Radius2’ property of the torus to 30mm.</a:t>
            </a:r>
          </a:p>
          <a:p>
            <a:pPr algn="just" eaLnBrk="1" hangingPunct="1"/>
            <a:r>
              <a:rPr lang="en-US" sz="1600" kern="0" dirty="0" smtClean="0"/>
              <a:t>Since the rounding of the torus has changed, the z-coordinate must also be adjusted. The torus should just touch the joint at z = 374mm.</a:t>
            </a:r>
          </a:p>
          <a:p>
            <a:pPr algn="just" eaLnBrk="1" hangingPunct="1"/>
            <a:r>
              <a:rPr lang="en-US" sz="1600" kern="0" dirty="0" smtClean="0"/>
              <a:t>In order to make an excavation of 27mm (the maximum reduction allowed for the pipe according to the code), lower the torus by lowering its z-coordinate to 374 – 27 = 347mm.</a:t>
            </a:r>
          </a:p>
          <a:p>
            <a:pPr algn="just" eaLnBrk="1" hangingPunct="1"/>
            <a:r>
              <a:rPr lang="en-US" sz="1600" kern="0" dirty="0" smtClean="0"/>
              <a:t>Toggle the torus’ visibility again by either clicking on it in the tree view and pressing spacebar on the keyboard, or by right-clicking on it and selecting ‘toggle visibility’. The torus should now disappear from the display window and the excavation should be visible.</a:t>
            </a:r>
          </a:p>
          <a:p>
            <a:pPr algn="just" eaLnBrk="1" hangingPunct="1"/>
            <a:endParaRPr lang="en-US" sz="1600" kern="0"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128" y="1196752"/>
            <a:ext cx="3459515"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9128" y="3212976"/>
            <a:ext cx="2759956" cy="3083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4653685"/>
      </p:ext>
    </p:extLst>
  </p:cSld>
  <p:clrMapOvr>
    <a:masterClrMapping/>
  </p:clrMapOvr>
  <p:transition spd="slow">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74</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0" name="Rectangle 3"/>
          <p:cNvSpPr txBox="1">
            <a:spLocks noChangeArrowheads="1"/>
          </p:cNvSpPr>
          <p:nvPr/>
        </p:nvSpPr>
        <p:spPr bwMode="auto">
          <a:xfrm>
            <a:off x="436562" y="1124744"/>
            <a:ext cx="4783509" cy="535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Increasing excavation depth</a:t>
            </a:r>
            <a:endParaRPr lang="en-US" sz="1600" kern="0" dirty="0" smtClean="0"/>
          </a:p>
          <a:p>
            <a:pPr algn="just" eaLnBrk="1" hangingPunct="1"/>
            <a:r>
              <a:rPr lang="en-US" sz="1600" kern="0" dirty="0" smtClean="0"/>
              <a:t>Hide the CAD model by right-clicking on the ‘Cut’ function in the tree view and selecting ‘toggle visibility’, or by clicking once on it and pressing spacebar on your keyboard. The grey CAD model should now disappear from the display window.</a:t>
            </a:r>
          </a:p>
          <a:p>
            <a:pPr algn="just" eaLnBrk="1" hangingPunct="1"/>
            <a:r>
              <a:rPr lang="en-US" sz="1600" kern="0" dirty="0" smtClean="0"/>
              <a:t>Purge the previous results first from the analysis by clicking on the ‘Purge results’ icon</a:t>
            </a:r>
          </a:p>
          <a:p>
            <a:pPr algn="just" eaLnBrk="1" hangingPunct="1"/>
            <a:r>
              <a:rPr lang="en-US" sz="1600" kern="0" dirty="0" smtClean="0"/>
              <a:t>Under ‘Analysis’ in the tree view, select ‘</a:t>
            </a:r>
            <a:r>
              <a:rPr lang="en-US" sz="1600" kern="0" dirty="0" err="1" smtClean="0"/>
              <a:t>Calculix</a:t>
            </a:r>
            <a:r>
              <a:rPr lang="en-US" sz="1600" kern="0" dirty="0" smtClean="0"/>
              <a:t>’ by either double-clicking on it or by clicking once on it and selecting the ‘run solver’ icon        . </a:t>
            </a:r>
          </a:p>
          <a:p>
            <a:pPr algn="just" eaLnBrk="1" hangingPunct="1"/>
            <a:endParaRPr lang="en-US" sz="1600" kern="0" dirty="0" smtClean="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7760" y="3933056"/>
            <a:ext cx="2974680" cy="567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392" y="4567292"/>
            <a:ext cx="285750"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2025" t="18526" r="15210" b="12260"/>
          <a:stretch/>
        </p:blipFill>
        <p:spPr bwMode="auto">
          <a:xfrm>
            <a:off x="4932040" y="3415854"/>
            <a:ext cx="226219" cy="23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8886" y="3234583"/>
            <a:ext cx="2923554" cy="336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4317170"/>
      </p:ext>
    </p:extLst>
  </p:cSld>
  <p:clrMapOvr>
    <a:masterClrMapping/>
  </p:clrMapOvr>
  <p:transition spd="slow">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75</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0" name="Rectangle 3"/>
          <p:cNvSpPr txBox="1">
            <a:spLocks noChangeArrowheads="1"/>
          </p:cNvSpPr>
          <p:nvPr/>
        </p:nvSpPr>
        <p:spPr bwMode="auto">
          <a:xfrm>
            <a:off x="436562" y="1124744"/>
            <a:ext cx="5287566" cy="535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Increasing excavation depth</a:t>
            </a:r>
            <a:endParaRPr lang="en-US" sz="1600" kern="0" dirty="0" smtClean="0"/>
          </a:p>
          <a:p>
            <a:pPr algn="just" eaLnBrk="1" hangingPunct="1"/>
            <a:r>
              <a:rPr lang="en-US" sz="1600" kern="0" dirty="0" smtClean="0"/>
              <a:t>Hide the mesh again by toggling its visibility by either right-clicking on it in the tree view and selecting ‘toggle </a:t>
            </a:r>
            <a:r>
              <a:rPr lang="en-US" sz="1600" kern="0" dirty="0" err="1" smtClean="0"/>
              <a:t>visibilty</a:t>
            </a:r>
            <a:r>
              <a:rPr lang="en-US" sz="1600" kern="0" dirty="0" smtClean="0"/>
              <a:t>’ or by clicking once on it and pressing spacebar on your keyboard.</a:t>
            </a:r>
          </a:p>
          <a:p>
            <a:pPr algn="just" eaLnBrk="1" hangingPunct="1"/>
            <a:r>
              <a:rPr lang="en-US" sz="1600" kern="0" dirty="0" smtClean="0"/>
              <a:t>Open a new VTK and adjust everything as indicated in the slide detailing the setup of VTK.</a:t>
            </a:r>
          </a:p>
          <a:p>
            <a:pPr algn="just" eaLnBrk="1" hangingPunct="1"/>
            <a:r>
              <a:rPr lang="en-US" sz="1600" kern="0" dirty="0" smtClean="0"/>
              <a:t>Open a scalar clip again.</a:t>
            </a:r>
          </a:p>
          <a:p>
            <a:pPr algn="just" eaLnBrk="1" hangingPunct="1"/>
            <a:r>
              <a:rPr lang="en-US" sz="1600" kern="0" dirty="0" smtClean="0"/>
              <a:t>Select ‘Von Mises’ stress under the ‘Clip options’ and the ‘Display options’ heading. Under ‘Display options’, select ‘surface’ or ‘nodes’ as display mode. The nodes display the results in the component wall as well and not just on the surfaces.</a:t>
            </a:r>
          </a:p>
          <a:p>
            <a:pPr algn="just" eaLnBrk="1" hangingPunct="1"/>
            <a:r>
              <a:rPr lang="en-US" sz="1600" kern="0" dirty="0" smtClean="0"/>
              <a:t>It can be observed that the stress concentration areas exceeding the design stress is still the same areas as in the previous simulation, but the small stress concentration at the excavation increased a bit in size but mostly due to the basic geometry used in the model creating sharp edges.</a:t>
            </a:r>
          </a:p>
          <a:p>
            <a:pPr algn="just" eaLnBrk="1" hangingPunct="1"/>
            <a:endParaRPr lang="en-US" sz="1600" kern="0" dirty="0" smtClean="0"/>
          </a:p>
          <a:p>
            <a:pPr algn="just" eaLnBrk="1" hangingPunct="1"/>
            <a:endParaRPr lang="en-US" sz="1600" kern="0"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1556792"/>
            <a:ext cx="2043112" cy="3005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4299367"/>
      </p:ext>
    </p:extLst>
  </p:cSld>
  <p:clrMapOvr>
    <a:masterClrMapping/>
  </p:clrMapOvr>
  <p:transition spd="slow">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76</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0" name="Rectangle 3"/>
          <p:cNvSpPr txBox="1">
            <a:spLocks noChangeArrowheads="1"/>
          </p:cNvSpPr>
          <p:nvPr/>
        </p:nvSpPr>
        <p:spPr bwMode="auto">
          <a:xfrm>
            <a:off x="436562" y="1124744"/>
            <a:ext cx="5287566" cy="5357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Increasing excavation depth</a:t>
            </a:r>
            <a:endParaRPr lang="en-US" sz="1600" kern="0" dirty="0" smtClean="0"/>
          </a:p>
          <a:p>
            <a:pPr algn="just" eaLnBrk="1" hangingPunct="1"/>
            <a:r>
              <a:rPr lang="en-US" sz="1600" kern="0" dirty="0" smtClean="0"/>
              <a:t>But if the display is now changed to principal stress, it becomes clear that there is peak stresses starting to form in the excavation area, showing that there is a possible danger if it isn’t monitored regularly, although there is still no indication of too high stresses in the wall of the component itself underneath the excavation.</a:t>
            </a:r>
          </a:p>
          <a:p>
            <a:pPr algn="just" eaLnBrk="1" hangingPunct="1"/>
            <a:r>
              <a:rPr lang="en-US" sz="1600" kern="0" dirty="0" smtClean="0"/>
              <a:t>The recommendation would be to not go any deeper than what the codes and standards allow.</a:t>
            </a:r>
          </a:p>
          <a:p>
            <a:pPr algn="just" eaLnBrk="1" hangingPunct="1"/>
            <a:endParaRPr lang="en-US" sz="1600" kern="0" dirty="0" smtClean="0"/>
          </a:p>
          <a:p>
            <a:pPr algn="just" eaLnBrk="1" hangingPunct="1"/>
            <a:endParaRPr lang="en-US" sz="1600" kern="0" dirty="0" smtClean="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1191155"/>
            <a:ext cx="3198168" cy="2578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9598840"/>
      </p:ext>
    </p:extLst>
  </p:cSld>
  <p:clrMapOvr>
    <a:masterClrMapping/>
  </p:clrMapOvr>
  <p:transition spd="slow">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77</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0" name="Rectangle 3"/>
          <p:cNvSpPr txBox="1">
            <a:spLocks noChangeArrowheads="1"/>
          </p:cNvSpPr>
          <p:nvPr/>
        </p:nvSpPr>
        <p:spPr bwMode="auto">
          <a:xfrm>
            <a:off x="436562" y="1436688"/>
            <a:ext cx="4783509" cy="504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Other VTK functions</a:t>
            </a:r>
            <a:endParaRPr lang="en-US" sz="1600" kern="0" dirty="0" smtClean="0"/>
          </a:p>
          <a:p>
            <a:pPr algn="just" eaLnBrk="1" hangingPunct="1"/>
            <a:r>
              <a:rPr lang="en-US" sz="1600" kern="0" dirty="0" smtClean="0"/>
              <a:t>Another useful function is the ‘cut data along an implicit function’. This is especially handy when you want to calculate </a:t>
            </a:r>
            <a:r>
              <a:rPr lang="en-US" sz="1600" kern="0" dirty="0" err="1" smtClean="0"/>
              <a:t>linearised</a:t>
            </a:r>
            <a:r>
              <a:rPr lang="en-US" sz="1600" kern="0" dirty="0" smtClean="0"/>
              <a:t> stresses in a pipe or want to demonstrate the stresses cut along a certain plane or sphere. </a:t>
            </a:r>
          </a:p>
          <a:p>
            <a:pPr algn="just" eaLnBrk="1" hangingPunct="1"/>
            <a:r>
              <a:rPr lang="en-US" sz="1600" kern="0" dirty="0" smtClean="0"/>
              <a:t>The difference between this function and the ‘Define/create a clip filter which uses functions to define a clip region’ function, is that this function only shows the results ON the plane whereas the other function displays the results from that plane to the end of the part. </a:t>
            </a:r>
          </a:p>
          <a:p>
            <a:pPr algn="just" eaLnBrk="1" hangingPunct="1"/>
            <a:r>
              <a:rPr lang="en-US" sz="1600" kern="0" dirty="0" smtClean="0"/>
              <a:t>This difference is illustrated in the two figures shown on the right. The current function is the bottom figure. A plane was set up to cut the pipe perpendicular to its longitudinal axis (remember the pipe is rotated 55° from the z-axis).</a:t>
            </a:r>
          </a:p>
          <a:p>
            <a:pPr algn="just" eaLnBrk="1" hangingPunct="1"/>
            <a:endParaRPr lang="en-US" sz="1600" kern="0" dirty="0" smtClean="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087" y="1436688"/>
            <a:ext cx="2886968" cy="2491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7" y="3928002"/>
            <a:ext cx="2886968" cy="2453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4854680"/>
      </p:ext>
    </p:extLst>
  </p:cSld>
  <p:clrMapOvr>
    <a:masterClrMapping/>
  </p:clrMapOvr>
  <p:transition spd="slow">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78</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0" name="Rectangle 3"/>
          <p:cNvSpPr txBox="1">
            <a:spLocks noChangeArrowheads="1"/>
          </p:cNvSpPr>
          <p:nvPr/>
        </p:nvSpPr>
        <p:spPr bwMode="auto">
          <a:xfrm>
            <a:off x="436562" y="1436688"/>
            <a:ext cx="4927526" cy="504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a:t>
            </a:r>
            <a:r>
              <a:rPr lang="en-US" sz="1600" b="1" kern="0" dirty="0"/>
              <a:t>– Other VTK </a:t>
            </a:r>
            <a:r>
              <a:rPr lang="en-US" sz="1600" b="1" kern="0" dirty="0" smtClean="0"/>
              <a:t>functions</a:t>
            </a:r>
          </a:p>
          <a:p>
            <a:pPr algn="just" eaLnBrk="1" hangingPunct="1"/>
            <a:r>
              <a:rPr lang="en-US" sz="1600" kern="0" dirty="0" smtClean="0"/>
              <a:t>To set-up this function, click on the 'cut the data along an implicit function' icon.</a:t>
            </a:r>
          </a:p>
          <a:p>
            <a:pPr algn="just" eaLnBrk="1" hangingPunct="1"/>
            <a:r>
              <a:rPr lang="en-US" sz="1600" kern="0" dirty="0" smtClean="0"/>
              <a:t>Click on the 'Create' dropdown menu, and select 'Plane'.</a:t>
            </a:r>
          </a:p>
          <a:p>
            <a:pPr algn="just" eaLnBrk="1" hangingPunct="1"/>
            <a:r>
              <a:rPr lang="en-US" sz="1600" kern="0" dirty="0" smtClean="0"/>
              <a:t>Input the values as shown in the figure on the right. This will cut a plane through one of the pipes, about halfway between the spherical header and the endcap. This can for instance be used to calculate </a:t>
            </a:r>
            <a:r>
              <a:rPr lang="en-US" sz="1600" kern="0" dirty="0" err="1" smtClean="0"/>
              <a:t>linearised</a:t>
            </a:r>
            <a:r>
              <a:rPr lang="en-US" sz="1600" kern="0" dirty="0" smtClean="0"/>
              <a:t> stresses in a pipe.</a:t>
            </a:r>
          </a:p>
          <a:p>
            <a:pPr algn="just" eaLnBrk="1" hangingPunct="1"/>
            <a:r>
              <a:rPr lang="en-US" sz="1600" kern="0" dirty="0" smtClean="0"/>
              <a:t>For the sake of variety, select 'Wireframe' in the 'Mode' dropdown menu.</a:t>
            </a:r>
          </a:p>
          <a:p>
            <a:pPr algn="just" eaLnBrk="1" hangingPunct="1"/>
            <a:r>
              <a:rPr lang="en-US" sz="1600" kern="0" dirty="0" smtClean="0"/>
              <a:t>In the 'Field' dropdown menu, select 'Von Mises' stress.</a:t>
            </a:r>
          </a:p>
          <a:p>
            <a:pPr algn="just" eaLnBrk="1" hangingPunct="1"/>
            <a:r>
              <a:rPr lang="en-US" sz="1600" kern="0" dirty="0" smtClean="0"/>
              <a:t>Now you will see the stresses on the plane as it cuts through the pipe.</a:t>
            </a:r>
          </a:p>
          <a:p>
            <a:pPr algn="just" eaLnBrk="1" hangingPunct="1"/>
            <a:endParaRPr lang="en-US" sz="1600" kern="0" dirty="0" smtClean="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3" y="1128957"/>
            <a:ext cx="2664297" cy="615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2462"/>
          <a:stretch/>
        </p:blipFill>
        <p:spPr bwMode="auto">
          <a:xfrm>
            <a:off x="5508103" y="4101980"/>
            <a:ext cx="1584177" cy="2657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3" y="1717274"/>
            <a:ext cx="1596626" cy="2384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365138"/>
      </p:ext>
    </p:extLst>
  </p:cSld>
  <p:clrMapOvr>
    <a:masterClrMapping/>
  </p:clrMapOvr>
  <p:transition spd="slow">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79</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0" name="Rectangle 3"/>
          <p:cNvSpPr txBox="1">
            <a:spLocks noChangeArrowheads="1"/>
          </p:cNvSpPr>
          <p:nvPr/>
        </p:nvSpPr>
        <p:spPr bwMode="auto">
          <a:xfrm>
            <a:off x="436562" y="1436688"/>
            <a:ext cx="4927526" cy="504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a:t>
            </a:r>
            <a:r>
              <a:rPr lang="en-US" sz="1600" b="1" kern="0" dirty="0"/>
              <a:t>Other VTK functions</a:t>
            </a:r>
          </a:p>
          <a:p>
            <a:pPr algn="just" eaLnBrk="1" hangingPunct="1"/>
            <a:r>
              <a:rPr lang="en-US" sz="1600" kern="0" dirty="0" smtClean="0"/>
              <a:t>The next VTK function demonstrate the effects of vectors on the physical shape of the model. This is called a 'warp' function. The only vector available is the displacement vector, which demonstrates the expansion of the model due to loads and thermal stresses.</a:t>
            </a:r>
          </a:p>
          <a:p>
            <a:pPr algn="just" eaLnBrk="1" hangingPunct="1"/>
            <a:r>
              <a:rPr lang="en-US" sz="1600" kern="0" dirty="0" smtClean="0"/>
              <a:t>Open this function by clicking on its icon on the taskbar.</a:t>
            </a:r>
          </a:p>
          <a:p>
            <a:pPr algn="just" eaLnBrk="1" hangingPunct="1"/>
            <a:r>
              <a:rPr lang="en-US" sz="1600" kern="0" dirty="0" smtClean="0"/>
              <a:t>The only vector available under the ‘Clip options’ is 'Displacement'.</a:t>
            </a:r>
          </a:p>
          <a:p>
            <a:pPr algn="just" eaLnBrk="1" hangingPunct="1"/>
            <a:r>
              <a:rPr lang="en-US" sz="1600" kern="0" dirty="0" smtClean="0"/>
              <a:t>The values underneath the ‘Vector’ dropdown menu is the minimum factor and maximum factor to be used for the slider. The reason for this because with displacement, the changes in length is so small that you won’t be able to see it, so it is necessary to multiply it by a factor to make it visible.</a:t>
            </a:r>
          </a:p>
          <a:p>
            <a:pPr algn="just" eaLnBrk="1" hangingPunct="1"/>
            <a:endParaRPr lang="en-US" sz="1600" kern="0" dirty="0" smtClean="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6413" y="1340768"/>
            <a:ext cx="20288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1114877"/>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8</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436563" y="1436688"/>
                <a:ext cx="8239893" cy="50450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a:t>
                </a:r>
                <a:r>
                  <a:rPr lang="en-US" sz="1600" b="1" kern="0" dirty="0" err="1" smtClean="0"/>
                  <a:t>Precalculations</a:t>
                </a:r>
                <a:r>
                  <a:rPr lang="en-US" sz="1600" b="1" kern="0" dirty="0" smtClean="0"/>
                  <a:t>: Design Stress</a:t>
                </a:r>
                <a:endParaRPr lang="en-US" sz="1600" kern="0" dirty="0" smtClean="0"/>
              </a:p>
              <a:p>
                <a:pPr algn="just" eaLnBrk="1" hangingPunct="1"/>
                <a:r>
                  <a:rPr lang="en-US" sz="1600" kern="0" dirty="0" smtClean="0"/>
                  <a:t>Before doing the FEM, a few </a:t>
                </a:r>
                <a:r>
                  <a:rPr lang="en-US" sz="1600" kern="0" dirty="0" err="1" smtClean="0"/>
                  <a:t>precalculations</a:t>
                </a:r>
                <a:r>
                  <a:rPr lang="en-US" sz="1600" kern="0" dirty="0" smtClean="0"/>
                  <a:t> must be performed to understand the problem.</a:t>
                </a:r>
              </a:p>
              <a:p>
                <a:pPr algn="just" eaLnBrk="1" hangingPunct="1"/>
                <a:r>
                  <a:rPr lang="en-US" sz="1600" b="1" kern="0" dirty="0" smtClean="0"/>
                  <a:t>Design stress</a:t>
                </a:r>
                <a:r>
                  <a:rPr lang="en-US" sz="1600" kern="0" dirty="0" smtClean="0"/>
                  <a:t>: The design stress of a component is material specific. According to accompanying documents, the header is made from </a:t>
                </a:r>
                <a:r>
                  <a:rPr lang="en-US" sz="1600" b="1" kern="0" dirty="0" smtClean="0"/>
                  <a:t>11CrMo9-10</a:t>
                </a:r>
                <a:r>
                  <a:rPr lang="en-US" sz="1600" kern="0" dirty="0" smtClean="0"/>
                  <a:t>.</a:t>
                </a:r>
              </a:p>
              <a:p>
                <a:pPr algn="just" eaLnBrk="1" hangingPunct="1"/>
                <a:r>
                  <a:rPr lang="en-US" sz="1600" kern="0" dirty="0" smtClean="0"/>
                  <a:t>According to standards EN 13480-3 2012, clause 5.2.1.1, the design stress should be calculated using the smallest of the two values (the material stress values for the calculation must be obtained from the relevant standards) :</a:t>
                </a:r>
              </a:p>
              <a:p>
                <a:pPr marL="0" indent="0" algn="just" eaLnBrk="1" hangingPunct="1">
                  <a:lnSpc>
                    <a:spcPct val="120000"/>
                  </a:lnSpc>
                  <a:buNone/>
                </a:pPr>
                <a14:m>
                  <m:oMathPara xmlns:m="http://schemas.openxmlformats.org/officeDocument/2006/math">
                    <m:oMathParaPr>
                      <m:jc m:val="centerGroup"/>
                    </m:oMathParaPr>
                    <m:oMath xmlns:m="http://schemas.openxmlformats.org/officeDocument/2006/math">
                      <m:r>
                        <a:rPr lang="en-ZA" sz="1600" b="0" i="1" kern="0" smtClean="0">
                          <a:latin typeface="Cambria Math"/>
                        </a:rPr>
                        <m:t>𝑓</m:t>
                      </m:r>
                      <m:r>
                        <a:rPr lang="en-ZA" sz="1600" b="0" i="1" kern="0" smtClean="0">
                          <a:latin typeface="Cambria Math"/>
                        </a:rPr>
                        <m:t>=</m:t>
                      </m:r>
                      <m:r>
                        <m:rPr>
                          <m:sty m:val="p"/>
                        </m:rPr>
                        <a:rPr lang="en-ZA" sz="1600" b="0" i="0" kern="0" smtClean="0">
                          <a:latin typeface="Cambria Math"/>
                        </a:rPr>
                        <m:t>min</m:t>
                      </m:r>
                      <m:r>
                        <a:rPr lang="en-ZA" sz="1600" b="0" i="1" kern="0" smtClean="0">
                          <a:latin typeface="Cambria Math"/>
                        </a:rPr>
                        <m:t>⁡</m:t>
                      </m:r>
                      <m:d>
                        <m:dPr>
                          <m:begChr m:val="{"/>
                          <m:endChr m:val="}"/>
                          <m:ctrlPr>
                            <a:rPr lang="en-ZA" sz="1600" b="0" i="1" kern="0" smtClean="0">
                              <a:latin typeface="Cambria Math"/>
                            </a:rPr>
                          </m:ctrlPr>
                        </m:dPr>
                        <m:e>
                          <m:f>
                            <m:fPr>
                              <m:ctrlPr>
                                <a:rPr lang="en-ZA" sz="1600" b="0" i="1" kern="0" smtClean="0">
                                  <a:latin typeface="Cambria Math"/>
                                </a:rPr>
                              </m:ctrlPr>
                            </m:fPr>
                            <m:num>
                              <m:sSub>
                                <m:sSubPr>
                                  <m:ctrlPr>
                                    <a:rPr lang="en-ZA" sz="1600" b="0" i="1" kern="0" smtClean="0">
                                      <a:latin typeface="Cambria Math"/>
                                    </a:rPr>
                                  </m:ctrlPr>
                                </m:sSubPr>
                                <m:e>
                                  <m:r>
                                    <a:rPr lang="en-ZA" sz="1600" b="0" i="1" kern="0" smtClean="0">
                                      <a:latin typeface="Cambria Math"/>
                                    </a:rPr>
                                    <m:t>𝑅</m:t>
                                  </m:r>
                                </m:e>
                                <m:sub>
                                  <m:r>
                                    <a:rPr lang="en-ZA" sz="1600" b="0" i="1" kern="0" smtClean="0">
                                      <a:latin typeface="Cambria Math"/>
                                    </a:rPr>
                                    <m:t>𝑝</m:t>
                                  </m:r>
                                  <m:r>
                                    <a:rPr lang="en-ZA" sz="1600" b="0" i="1" kern="0" smtClean="0">
                                      <a:latin typeface="Cambria Math"/>
                                    </a:rPr>
                                    <m:t>0.2</m:t>
                                  </m:r>
                                  <m:r>
                                    <a:rPr lang="en-ZA" sz="1600" b="0" i="1" kern="0" smtClean="0">
                                      <a:latin typeface="Cambria Math"/>
                                    </a:rPr>
                                    <m:t>𝑡</m:t>
                                  </m:r>
                                </m:sub>
                              </m:sSub>
                            </m:num>
                            <m:den>
                              <m:r>
                                <a:rPr lang="en-ZA" sz="1600" b="0" i="1" kern="0" smtClean="0">
                                  <a:latin typeface="Cambria Math"/>
                                </a:rPr>
                                <m:t>1.5</m:t>
                              </m:r>
                            </m:den>
                          </m:f>
                          <m:r>
                            <a:rPr lang="en-ZA" sz="1600" b="0" i="1" kern="0" smtClean="0">
                              <a:latin typeface="Cambria Math"/>
                            </a:rPr>
                            <m:t>;</m:t>
                          </m:r>
                          <m:f>
                            <m:fPr>
                              <m:ctrlPr>
                                <a:rPr lang="en-ZA" sz="1600" b="0" i="1" kern="0" smtClean="0">
                                  <a:latin typeface="Cambria Math"/>
                                </a:rPr>
                              </m:ctrlPr>
                            </m:fPr>
                            <m:num>
                              <m:sSub>
                                <m:sSubPr>
                                  <m:ctrlPr>
                                    <a:rPr lang="en-ZA" sz="1600" b="0" i="1" kern="0" smtClean="0">
                                      <a:latin typeface="Cambria Math"/>
                                    </a:rPr>
                                  </m:ctrlPr>
                                </m:sSubPr>
                                <m:e>
                                  <m:r>
                                    <a:rPr lang="en-ZA" sz="1600" b="0" i="1" kern="0" smtClean="0">
                                      <a:latin typeface="Cambria Math"/>
                                    </a:rPr>
                                    <m:t>𝑅</m:t>
                                  </m:r>
                                </m:e>
                                <m:sub>
                                  <m:r>
                                    <a:rPr lang="en-ZA" sz="1600" b="0" i="1" kern="0" smtClean="0">
                                      <a:latin typeface="Cambria Math"/>
                                    </a:rPr>
                                    <m:t>𝑚</m:t>
                                  </m:r>
                                </m:sub>
                              </m:sSub>
                            </m:num>
                            <m:den>
                              <m:r>
                                <a:rPr lang="en-ZA" sz="1600" b="0" i="1" kern="0" smtClean="0">
                                  <a:latin typeface="Cambria Math"/>
                                </a:rPr>
                                <m:t>2.4</m:t>
                              </m:r>
                            </m:den>
                          </m:f>
                        </m:e>
                      </m:d>
                    </m:oMath>
                  </m:oMathPara>
                </a14:m>
                <a:endParaRPr lang="en-US" sz="1600" kern="0" dirty="0" smtClean="0"/>
              </a:p>
              <a:p>
                <a:pPr marL="0" indent="0" algn="just" eaLnBrk="1" hangingPunct="1">
                  <a:lnSpc>
                    <a:spcPct val="120000"/>
                  </a:lnSpc>
                  <a:buNone/>
                </a:pPr>
                <a14:m>
                  <m:oMathPara xmlns:m="http://schemas.openxmlformats.org/officeDocument/2006/math">
                    <m:oMathParaPr>
                      <m:jc m:val="centerGroup"/>
                    </m:oMathParaPr>
                    <m:oMath xmlns:m="http://schemas.openxmlformats.org/officeDocument/2006/math">
                      <m:r>
                        <a:rPr lang="en-ZA" sz="1600" i="1" kern="0">
                          <a:latin typeface="Cambria Math"/>
                        </a:rPr>
                        <m:t>𝑓</m:t>
                      </m:r>
                      <m:r>
                        <a:rPr lang="en-ZA" sz="1600" i="1" kern="0">
                          <a:latin typeface="Cambria Math"/>
                        </a:rPr>
                        <m:t>=</m:t>
                      </m:r>
                      <m:r>
                        <m:rPr>
                          <m:sty m:val="p"/>
                        </m:rPr>
                        <a:rPr lang="en-ZA" sz="1600" kern="0">
                          <a:latin typeface="Cambria Math"/>
                        </a:rPr>
                        <m:t>min</m:t>
                      </m:r>
                      <m:r>
                        <a:rPr lang="en-ZA" sz="1600" i="1" kern="0">
                          <a:latin typeface="Cambria Math"/>
                        </a:rPr>
                        <m:t>⁡</m:t>
                      </m:r>
                      <m:d>
                        <m:dPr>
                          <m:begChr m:val="{"/>
                          <m:endChr m:val="}"/>
                          <m:ctrlPr>
                            <a:rPr lang="en-ZA" sz="1600" i="1" kern="0">
                              <a:latin typeface="Cambria Math"/>
                            </a:rPr>
                          </m:ctrlPr>
                        </m:dPr>
                        <m:e>
                          <m:f>
                            <m:fPr>
                              <m:ctrlPr>
                                <a:rPr lang="en-ZA" sz="1600" i="1" kern="0">
                                  <a:latin typeface="Cambria Math"/>
                                </a:rPr>
                              </m:ctrlPr>
                            </m:fPr>
                            <m:num>
                              <m:r>
                                <a:rPr lang="en-ZA" sz="1600" b="0" i="1" kern="0" smtClean="0">
                                  <a:latin typeface="Cambria Math"/>
                                </a:rPr>
                                <m:t>155</m:t>
                              </m:r>
                            </m:num>
                            <m:den>
                              <m:r>
                                <a:rPr lang="en-ZA" sz="1600" i="1" kern="0">
                                  <a:latin typeface="Cambria Math"/>
                                </a:rPr>
                                <m:t>1.5</m:t>
                              </m:r>
                            </m:den>
                          </m:f>
                          <m:r>
                            <a:rPr lang="en-ZA" sz="1600" i="1" kern="0">
                              <a:latin typeface="Cambria Math"/>
                            </a:rPr>
                            <m:t>;</m:t>
                          </m:r>
                          <m:f>
                            <m:fPr>
                              <m:ctrlPr>
                                <a:rPr lang="en-ZA" sz="1600" i="1" kern="0">
                                  <a:latin typeface="Cambria Math"/>
                                </a:rPr>
                              </m:ctrlPr>
                            </m:fPr>
                            <m:num>
                              <m:r>
                                <a:rPr lang="en-ZA" sz="1600" b="0" i="1" kern="0" smtClean="0">
                                  <a:latin typeface="Cambria Math"/>
                                </a:rPr>
                                <m:t>450</m:t>
                              </m:r>
                            </m:num>
                            <m:den>
                              <m:r>
                                <a:rPr lang="en-ZA" sz="1600" i="1" kern="0">
                                  <a:latin typeface="Cambria Math"/>
                                </a:rPr>
                                <m:t>2.4</m:t>
                              </m:r>
                            </m:den>
                          </m:f>
                        </m:e>
                      </m:d>
                    </m:oMath>
                  </m:oMathPara>
                </a14:m>
                <a:endParaRPr lang="en-US" sz="1600" kern="0" dirty="0" smtClean="0"/>
              </a:p>
              <a:p>
                <a:pPr marL="0" indent="0" algn="just" eaLnBrk="1" hangingPunct="1">
                  <a:lnSpc>
                    <a:spcPct val="120000"/>
                  </a:lnSpc>
                  <a:buNone/>
                </a:pPr>
                <a14:m>
                  <m:oMathPara xmlns:m="http://schemas.openxmlformats.org/officeDocument/2006/math">
                    <m:oMathParaPr>
                      <m:jc m:val="centerGroup"/>
                    </m:oMathParaPr>
                    <m:oMath xmlns:m="http://schemas.openxmlformats.org/officeDocument/2006/math">
                      <m:r>
                        <a:rPr lang="en-ZA" sz="1600" i="1" kern="0">
                          <a:latin typeface="Cambria Math"/>
                        </a:rPr>
                        <m:t>𝑓</m:t>
                      </m:r>
                      <m:r>
                        <a:rPr lang="en-ZA" sz="1600" i="1" kern="0">
                          <a:latin typeface="Cambria Math"/>
                        </a:rPr>
                        <m:t>=</m:t>
                      </m:r>
                      <m:r>
                        <m:rPr>
                          <m:sty m:val="p"/>
                        </m:rPr>
                        <a:rPr lang="en-ZA" sz="1600" kern="0">
                          <a:latin typeface="Cambria Math"/>
                        </a:rPr>
                        <m:t>min</m:t>
                      </m:r>
                      <m:r>
                        <a:rPr lang="en-ZA" sz="1600" i="1" kern="0">
                          <a:latin typeface="Cambria Math"/>
                        </a:rPr>
                        <m:t>⁡</m:t>
                      </m:r>
                      <m:d>
                        <m:dPr>
                          <m:begChr m:val="{"/>
                          <m:endChr m:val="}"/>
                          <m:ctrlPr>
                            <a:rPr lang="en-ZA" sz="1600" i="1" kern="0">
                              <a:latin typeface="Cambria Math"/>
                            </a:rPr>
                          </m:ctrlPr>
                        </m:dPr>
                        <m:e>
                          <m:r>
                            <a:rPr lang="en-ZA" sz="1600" b="0" i="1" kern="0" smtClean="0">
                              <a:latin typeface="Cambria Math"/>
                            </a:rPr>
                            <m:t>103.3</m:t>
                          </m:r>
                          <m:r>
                            <a:rPr lang="en-ZA" sz="1600" i="1" kern="0">
                              <a:latin typeface="Cambria Math"/>
                            </a:rPr>
                            <m:t>;</m:t>
                          </m:r>
                          <m:r>
                            <a:rPr lang="en-ZA" sz="1600" b="0" i="1" kern="0" smtClean="0">
                              <a:latin typeface="Cambria Math"/>
                            </a:rPr>
                            <m:t>187.5</m:t>
                          </m:r>
                        </m:e>
                      </m:d>
                    </m:oMath>
                  </m:oMathPara>
                </a14:m>
                <a:endParaRPr lang="en-US" sz="1600" kern="0" dirty="0" smtClean="0"/>
              </a:p>
              <a:p>
                <a:pPr marL="0" indent="0" algn="just" eaLnBrk="1" hangingPunct="1">
                  <a:lnSpc>
                    <a:spcPct val="120000"/>
                  </a:lnSpc>
                  <a:buNone/>
                </a:pPr>
                <a14:m>
                  <m:oMathPara xmlns:m="http://schemas.openxmlformats.org/officeDocument/2006/math">
                    <m:oMathParaPr>
                      <m:jc m:val="centerGroup"/>
                    </m:oMathParaPr>
                    <m:oMath xmlns:m="http://schemas.openxmlformats.org/officeDocument/2006/math">
                      <m:r>
                        <a:rPr lang="en-ZA" sz="1600" i="1" kern="0">
                          <a:latin typeface="Cambria Math"/>
                        </a:rPr>
                        <m:t>𝑓</m:t>
                      </m:r>
                      <m:r>
                        <a:rPr lang="en-ZA" sz="1600" i="1" kern="0">
                          <a:latin typeface="Cambria Math"/>
                        </a:rPr>
                        <m:t>=103.3 </m:t>
                      </m:r>
                      <m:r>
                        <m:rPr>
                          <m:nor/>
                        </m:rPr>
                        <a:rPr lang="en-ZA" sz="1600" b="0" i="0" kern="0" smtClean="0">
                          <a:latin typeface="Cambria Math"/>
                        </a:rPr>
                        <m:t>MPa</m:t>
                      </m:r>
                    </m:oMath>
                  </m:oMathPara>
                </a14:m>
                <a:endParaRPr lang="en-US" sz="1600" kern="0" dirty="0" smtClean="0"/>
              </a:p>
              <a:p>
                <a:pPr algn="just" eaLnBrk="1" hangingPunct="1"/>
                <a:endParaRPr lang="en-US" sz="1600" kern="0" dirty="0" smtClean="0"/>
              </a:p>
              <a:p>
                <a:pPr marL="0" indent="0" algn="just" eaLnBrk="1" hangingPunct="1">
                  <a:buFontTx/>
                  <a:buNone/>
                </a:pPr>
                <a:endParaRPr lang="en-US" sz="1600" kern="0" dirty="0" smtClean="0"/>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436563" y="1436688"/>
                <a:ext cx="8239893" cy="5045075"/>
              </a:xfrm>
              <a:prstGeom prst="rect">
                <a:avLst/>
              </a:prstGeom>
              <a:blipFill rotWithShape="1">
                <a:blip r:embed="rId2"/>
                <a:stretch>
                  <a:fillRect l="-444" t="-846" r="-44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ZA">
                    <a:noFill/>
                  </a:rPr>
                  <a:t> </a:t>
                </a:r>
              </a:p>
            </p:txBody>
          </p:sp>
        </mc:Fallback>
      </mc:AlternateContent>
    </p:spTree>
    <p:extLst>
      <p:ext uri="{BB962C8B-B14F-4D97-AF65-F5344CB8AC3E}">
        <p14:creationId xmlns:p14="http://schemas.microsoft.com/office/powerpoint/2010/main" val="960451890"/>
      </p:ext>
    </p:extLst>
  </p:cSld>
  <p:clrMapOvr>
    <a:masterClrMapping/>
  </p:clrMapOvr>
  <p:transition spd="slow">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80</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0" name="Rectangle 3"/>
          <p:cNvSpPr txBox="1">
            <a:spLocks noChangeArrowheads="1"/>
          </p:cNvSpPr>
          <p:nvPr/>
        </p:nvSpPr>
        <p:spPr bwMode="auto">
          <a:xfrm>
            <a:off x="436562" y="1436688"/>
            <a:ext cx="4927526" cy="504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Results via VTK</a:t>
            </a:r>
            <a:endParaRPr lang="en-US" sz="1600" kern="0" dirty="0" smtClean="0"/>
          </a:p>
          <a:p>
            <a:pPr algn="just" eaLnBrk="1" hangingPunct="1"/>
            <a:r>
              <a:rPr lang="en-US" sz="1600" kern="0" dirty="0" smtClean="0"/>
              <a:t>For this display it would perhaps be better to keep the surface display non-transparent, but use your own discretion depending on what you want to achieve with the display.</a:t>
            </a:r>
          </a:p>
          <a:p>
            <a:pPr algn="just" eaLnBrk="1" hangingPunct="1"/>
            <a:r>
              <a:rPr lang="en-US" sz="1600" kern="0" dirty="0" smtClean="0"/>
              <a:t>Let’s select a maximum factor of 50 times the normal displacement to ensure that it is visible.</a:t>
            </a:r>
          </a:p>
          <a:p>
            <a:pPr algn="just" eaLnBrk="1" hangingPunct="1"/>
            <a:r>
              <a:rPr lang="en-US" sz="1600" kern="0" dirty="0" smtClean="0"/>
              <a:t>Under 'Display Options', select 'Wireframe', 'Displacement' and 'Magnitude'. Click 'Apply'.</a:t>
            </a:r>
          </a:p>
          <a:p>
            <a:pPr algn="just" eaLnBrk="1" hangingPunct="1"/>
            <a:r>
              <a:rPr lang="en-US" sz="1600" kern="0" dirty="0" smtClean="0"/>
              <a:t>Play around with the slider, the factors and the other options to see what suits your display needs. Just make sure that the displacement is visible in the displayed results. In the figure included you can clearly see the grey surface (which is the original size) and the effects of the exaggerated displacement illustrated by the wireframe mesh.</a:t>
            </a:r>
          </a:p>
          <a:p>
            <a:pPr algn="just" eaLnBrk="1" hangingPunct="1"/>
            <a:endParaRPr lang="en-US" sz="1600" kern="0" dirty="0" smtClean="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6413" y="1340768"/>
            <a:ext cx="20288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413" y="1723904"/>
            <a:ext cx="1913029" cy="2903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088" y="4636044"/>
            <a:ext cx="3445208" cy="1981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0002630"/>
      </p:ext>
    </p:extLst>
  </p:cSld>
  <p:clrMapOvr>
    <a:masterClrMapping/>
  </p:clrMapOvr>
  <p:transition spd="slow">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81</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p:sp>
        <p:nvSpPr>
          <p:cNvPr id="10" name="Rectangle 3"/>
          <p:cNvSpPr txBox="1">
            <a:spLocks noChangeArrowheads="1"/>
          </p:cNvSpPr>
          <p:nvPr/>
        </p:nvSpPr>
        <p:spPr bwMode="auto">
          <a:xfrm>
            <a:off x="436562" y="1436688"/>
            <a:ext cx="4927526" cy="504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Results via VTK</a:t>
            </a:r>
            <a:endParaRPr lang="en-US" sz="1600" kern="0" dirty="0" smtClean="0"/>
          </a:p>
          <a:p>
            <a:pPr algn="just" eaLnBrk="1" hangingPunct="1"/>
            <a:r>
              <a:rPr lang="en-US" sz="1600" kern="0" dirty="0" smtClean="0"/>
              <a:t>For this display it would perhaps be better to keep the surface display non-transparent, but use your own discretion depending on what you want to achieve with the display.</a:t>
            </a:r>
          </a:p>
          <a:p>
            <a:pPr algn="just" eaLnBrk="1" hangingPunct="1"/>
            <a:r>
              <a:rPr lang="en-US" sz="1600" kern="0" dirty="0" smtClean="0"/>
              <a:t>Let’s select a maximum factor of 50 times the normal displacement to ensure that it is visible.</a:t>
            </a:r>
          </a:p>
          <a:p>
            <a:pPr algn="just" eaLnBrk="1" hangingPunct="1"/>
            <a:r>
              <a:rPr lang="en-US" sz="1600" kern="0" dirty="0" smtClean="0"/>
              <a:t>Under 'Display Options', select 'Wireframe', 'Displacement' and 'Magnitude'. Click 'Apply'.</a:t>
            </a:r>
          </a:p>
          <a:p>
            <a:pPr algn="just" eaLnBrk="1" hangingPunct="1"/>
            <a:r>
              <a:rPr lang="en-US" sz="1600" kern="0" dirty="0" smtClean="0"/>
              <a:t>Play around with the slider, the factors and the other options to see what suits your display needs. Just make sure that the displacement is visible in the displayed results. In the figure included you can clearly see the grey surface (which is the original size) and the effects of the exaggerated displacement illustrated by the wireframe mesh.</a:t>
            </a:r>
          </a:p>
          <a:p>
            <a:pPr algn="just" eaLnBrk="1" hangingPunct="1"/>
            <a:endParaRPr lang="en-US" sz="1600" kern="0" dirty="0" smtClean="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6413" y="1340768"/>
            <a:ext cx="2028825"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413" y="1723904"/>
            <a:ext cx="1913029" cy="2903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088" y="4636044"/>
            <a:ext cx="3445208" cy="1981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5153155"/>
      </p:ext>
    </p:extLst>
  </p:cSld>
  <p:clrMapOvr>
    <a:masterClrMapping/>
  </p:clrMapOvr>
  <p:transition spd="slow">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ctrTitle"/>
          </p:nvPr>
        </p:nvSpPr>
        <p:spPr>
          <a:xfrm>
            <a:off x="3851920" y="3271838"/>
            <a:ext cx="5545137" cy="676275"/>
          </a:xfrm>
        </p:spPr>
        <p:txBody>
          <a:bodyPr/>
          <a:lstStyle/>
          <a:p>
            <a:pPr eaLnBrk="1" hangingPunct="1"/>
            <a:r>
              <a:rPr lang="en-ZA" sz="4000" noProof="0" dirty="0" smtClean="0"/>
              <a:t>END</a:t>
            </a:r>
          </a:p>
        </p:txBody>
      </p:sp>
      <p:pic>
        <p:nvPicPr>
          <p:cNvPr id="28676" name="Picture 5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600" y="6213475"/>
            <a:ext cx="31972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25/07/2016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9</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ZA" noProof="0" dirty="0" smtClean="0"/>
              <a:t>FEM Analysis – Spherical Header</a:t>
            </a:r>
          </a:p>
        </p:txBody>
      </p:sp>
      <mc:AlternateContent xmlns:mc="http://schemas.openxmlformats.org/markup-compatibility/2006" xmlns:a14="http://schemas.microsoft.com/office/drawing/2010/main">
        <mc:Choice Requires="a14">
          <p:sp>
            <p:nvSpPr>
              <p:cNvPr id="10" name="Rectangle 3"/>
              <p:cNvSpPr txBox="1">
                <a:spLocks noChangeArrowheads="1"/>
              </p:cNvSpPr>
              <p:nvPr/>
            </p:nvSpPr>
            <p:spPr bwMode="auto">
              <a:xfrm>
                <a:off x="436563" y="1436688"/>
                <a:ext cx="5179615" cy="50450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a:lstStyle>
              <a:p>
                <a:pPr marL="0" indent="0" algn="just" eaLnBrk="1" hangingPunct="1">
                  <a:buFontTx/>
                  <a:buNone/>
                </a:pPr>
                <a:r>
                  <a:rPr lang="en-US" sz="1600" b="1" kern="0" dirty="0" smtClean="0"/>
                  <a:t>FEM Analysis – </a:t>
                </a:r>
                <a:r>
                  <a:rPr lang="en-US" sz="1600" b="1" kern="0" dirty="0" err="1" smtClean="0"/>
                  <a:t>Precalculations</a:t>
                </a:r>
                <a:r>
                  <a:rPr lang="en-US" sz="1600" b="1" kern="0" dirty="0" smtClean="0"/>
                  <a:t>: Thickness Ratio</a:t>
                </a:r>
                <a:endParaRPr lang="en-US" sz="1600" kern="0" dirty="0" smtClean="0"/>
              </a:p>
              <a:p>
                <a:pPr algn="just" eaLnBrk="1" hangingPunct="1"/>
                <a:r>
                  <a:rPr lang="en-ZA" sz="1600" b="1" kern="0" dirty="0" smtClean="0"/>
                  <a:t>Thickness Ratio: </a:t>
                </a:r>
                <a:r>
                  <a:rPr lang="en-ZA" sz="1600" kern="0" dirty="0" smtClean="0"/>
                  <a:t>In order to obtain the maximum allowable thickness ratio, the inner diameter ratio of the branch to the shell need to be calculated. According to the standard </a:t>
                </a:r>
                <a:r>
                  <a:rPr lang="en-US" sz="1600" kern="0" dirty="0" smtClean="0"/>
                  <a:t>EN </a:t>
                </a:r>
                <a:r>
                  <a:rPr lang="en-US" sz="1600" kern="0" dirty="0"/>
                  <a:t>13480-3 </a:t>
                </a:r>
                <a:r>
                  <a:rPr lang="en-US" sz="1600" kern="0" dirty="0" smtClean="0"/>
                  <a:t>2012 (clause </a:t>
                </a:r>
                <a:r>
                  <a:rPr lang="en-ZA" sz="1600" kern="0" dirty="0" smtClean="0"/>
                  <a:t>8.3.1) it is:</a:t>
                </a:r>
              </a:p>
              <a:p>
                <a:pPr marL="0" indent="0" algn="just" eaLnBrk="1" hangingPunct="1">
                  <a:buNone/>
                </a:pPr>
                <a:r>
                  <a:rPr lang="en-ZA" sz="1400" kern="0" dirty="0" smtClean="0"/>
                  <a:t>		</a:t>
                </a:r>
                <a14:m>
                  <m:oMath xmlns:m="http://schemas.openxmlformats.org/officeDocument/2006/math">
                    <m:f>
                      <m:fPr>
                        <m:type m:val="skw"/>
                        <m:ctrlPr>
                          <a:rPr lang="en-ZA" sz="1400" i="1" kern="0" smtClean="0">
                            <a:latin typeface="Cambria Math"/>
                          </a:rPr>
                        </m:ctrlPr>
                      </m:fPr>
                      <m:num>
                        <m:sSub>
                          <m:sSubPr>
                            <m:ctrlPr>
                              <a:rPr lang="en-ZA" sz="1400" i="1" kern="0" smtClean="0">
                                <a:latin typeface="Cambria Math"/>
                              </a:rPr>
                            </m:ctrlPr>
                          </m:sSubPr>
                          <m:e>
                            <m:r>
                              <a:rPr lang="en-ZA" sz="1400" b="0" i="1" kern="0" smtClean="0">
                                <a:latin typeface="Cambria Math"/>
                              </a:rPr>
                              <m:t>𝑑</m:t>
                            </m:r>
                          </m:e>
                          <m:sub>
                            <m:r>
                              <a:rPr lang="en-ZA" sz="1400" b="0" i="1" kern="0" smtClean="0">
                                <a:latin typeface="Cambria Math"/>
                              </a:rPr>
                              <m:t>𝑖</m:t>
                            </m:r>
                          </m:sub>
                        </m:sSub>
                      </m:num>
                      <m:den>
                        <m:sSub>
                          <m:sSubPr>
                            <m:ctrlPr>
                              <a:rPr lang="en-ZA" sz="1400" i="1" kern="0" smtClean="0">
                                <a:latin typeface="Cambria Math"/>
                              </a:rPr>
                            </m:ctrlPr>
                          </m:sSubPr>
                          <m:e>
                            <m:r>
                              <a:rPr lang="en-ZA" sz="1400" b="0" i="1" kern="0" smtClean="0">
                                <a:latin typeface="Cambria Math"/>
                              </a:rPr>
                              <m:t>𝐷</m:t>
                            </m:r>
                          </m:e>
                          <m:sub>
                            <m:r>
                              <a:rPr lang="en-ZA" sz="1400" b="0" i="1" kern="0" smtClean="0">
                                <a:latin typeface="Cambria Math"/>
                              </a:rPr>
                              <m:t>𝑖</m:t>
                            </m:r>
                          </m:sub>
                        </m:sSub>
                      </m:den>
                    </m:f>
                    <m:r>
                      <a:rPr lang="en-ZA" sz="1400" b="0" i="1" kern="0" smtClean="0">
                        <a:latin typeface="Cambria Math"/>
                      </a:rPr>
                      <m:t>=</m:t>
                    </m:r>
                    <m:f>
                      <m:fPr>
                        <m:type m:val="skw"/>
                        <m:ctrlPr>
                          <a:rPr lang="en-ZA" sz="1400" b="0" i="1" kern="0" smtClean="0">
                            <a:latin typeface="Cambria Math"/>
                          </a:rPr>
                        </m:ctrlPr>
                      </m:fPr>
                      <m:num>
                        <m:r>
                          <a:rPr lang="en-ZA" sz="1400" b="0" i="1" kern="0" smtClean="0">
                            <a:latin typeface="Cambria Math"/>
                          </a:rPr>
                          <m:t>205</m:t>
                        </m:r>
                      </m:num>
                      <m:den>
                        <m:r>
                          <a:rPr lang="en-ZA" sz="1400" b="0" i="1" kern="0" smtClean="0">
                            <a:latin typeface="Cambria Math"/>
                          </a:rPr>
                          <m:t>420</m:t>
                        </m:r>
                      </m:den>
                    </m:f>
                    <m:r>
                      <a:rPr lang="en-ZA" sz="1400" b="0" i="1" kern="0" smtClean="0">
                        <a:latin typeface="Cambria Math"/>
                      </a:rPr>
                      <m:t>=0.49</m:t>
                    </m:r>
                  </m:oMath>
                </a14:m>
                <a:r>
                  <a:rPr lang="en-ZA" sz="1400" kern="0" dirty="0" smtClean="0"/>
                  <a:t> </a:t>
                </a:r>
                <a:endParaRPr lang="en-US" sz="1400" b="1" kern="0" dirty="0" smtClean="0"/>
              </a:p>
              <a:p>
                <a:pPr algn="just" eaLnBrk="1" hangingPunct="1"/>
                <a:r>
                  <a:rPr lang="en-US" sz="1600" kern="0" dirty="0" smtClean="0"/>
                  <a:t>The maximum allowable thickness ratio obtained from the graph on the right is then:</a:t>
                </a:r>
              </a:p>
              <a:p>
                <a:pPr marL="0" indent="0" algn="just" eaLnBrk="1" hangingPunct="1">
                  <a:buNone/>
                </a:pPr>
                <a:r>
                  <a:rPr lang="en-US" sz="1600" kern="0" dirty="0"/>
                  <a:t>	</a:t>
                </a:r>
                <a:r>
                  <a:rPr lang="en-US" sz="1600" kern="0" dirty="0" smtClean="0"/>
                  <a:t>	</a:t>
                </a:r>
                <a14:m>
                  <m:oMath xmlns:m="http://schemas.openxmlformats.org/officeDocument/2006/math">
                    <m:f>
                      <m:fPr>
                        <m:type m:val="skw"/>
                        <m:ctrlPr>
                          <a:rPr lang="en-US" sz="1600" i="1" kern="0" smtClean="0">
                            <a:latin typeface="Cambria Math"/>
                          </a:rPr>
                        </m:ctrlPr>
                      </m:fPr>
                      <m:num>
                        <m:sSub>
                          <m:sSubPr>
                            <m:ctrlPr>
                              <a:rPr lang="en-US" sz="1600" i="1" kern="0" smtClean="0">
                                <a:latin typeface="Cambria Math"/>
                              </a:rPr>
                            </m:ctrlPr>
                          </m:sSubPr>
                          <m:e>
                            <m:r>
                              <a:rPr lang="en-ZA" sz="1600" b="0" i="1" kern="0" smtClean="0">
                                <a:latin typeface="Cambria Math"/>
                              </a:rPr>
                              <m:t>𝑒</m:t>
                            </m:r>
                          </m:e>
                          <m:sub>
                            <m:r>
                              <a:rPr lang="en-ZA" sz="1600" b="0" i="1" kern="0" smtClean="0">
                                <a:latin typeface="Cambria Math"/>
                              </a:rPr>
                              <m:t>𝑎𝑏</m:t>
                            </m:r>
                          </m:sub>
                        </m:sSub>
                      </m:num>
                      <m:den>
                        <m:sSub>
                          <m:sSubPr>
                            <m:ctrlPr>
                              <a:rPr lang="en-US" sz="1600" i="1" kern="0" smtClean="0">
                                <a:latin typeface="Cambria Math"/>
                              </a:rPr>
                            </m:ctrlPr>
                          </m:sSubPr>
                          <m:e>
                            <m:r>
                              <a:rPr lang="en-ZA" sz="1600" b="0" i="1" kern="0" smtClean="0">
                                <a:latin typeface="Cambria Math"/>
                              </a:rPr>
                              <m:t>𝑒</m:t>
                            </m:r>
                          </m:e>
                          <m:sub>
                            <m:r>
                              <a:rPr lang="en-ZA" sz="1600" b="0" i="1" kern="0" smtClean="0">
                                <a:latin typeface="Cambria Math"/>
                              </a:rPr>
                              <m:t>𝑎𝑠</m:t>
                            </m:r>
                          </m:sub>
                        </m:sSub>
                      </m:den>
                    </m:f>
                    <m:r>
                      <a:rPr lang="en-ZA" sz="1600" b="0" i="1" kern="0" smtClean="0">
                        <a:latin typeface="Cambria Math"/>
                        <a:ea typeface="Cambria Math"/>
                      </a:rPr>
                      <m:t>≤</m:t>
                    </m:r>
                    <m:r>
                      <a:rPr lang="en-ZA" sz="1600" b="0" i="1" kern="0" smtClean="0">
                        <a:latin typeface="Cambria Math"/>
                      </a:rPr>
                      <m:t>1.3</m:t>
                    </m:r>
                  </m:oMath>
                </a14:m>
                <a:endParaRPr lang="en-US" sz="1600" kern="0" dirty="0" smtClean="0"/>
              </a:p>
              <a:p>
                <a:pPr algn="just" eaLnBrk="1" hangingPunct="1"/>
                <a:r>
                  <a:rPr lang="en-US" sz="1600" kern="0" dirty="0" smtClean="0"/>
                  <a:t>The original thickness ratio of the spherical header (before excavation) is:</a:t>
                </a:r>
              </a:p>
              <a:p>
                <a:pPr marL="0" indent="0" algn="just" eaLnBrk="1" hangingPunct="1">
                  <a:buNone/>
                </a:pPr>
                <a:r>
                  <a:rPr lang="en-US" sz="1600" kern="0" dirty="0" smtClean="0"/>
                  <a:t>		</a:t>
                </a:r>
                <a14:m>
                  <m:oMath xmlns:m="http://schemas.openxmlformats.org/officeDocument/2006/math">
                    <m:f>
                      <m:fPr>
                        <m:type m:val="skw"/>
                        <m:ctrlPr>
                          <a:rPr lang="en-US" sz="1400" i="1" kern="0">
                            <a:latin typeface="Cambria Math"/>
                          </a:rPr>
                        </m:ctrlPr>
                      </m:fPr>
                      <m:num>
                        <m:sSub>
                          <m:sSubPr>
                            <m:ctrlPr>
                              <a:rPr lang="en-US" sz="1400" i="1" kern="0">
                                <a:latin typeface="Cambria Math"/>
                              </a:rPr>
                            </m:ctrlPr>
                          </m:sSubPr>
                          <m:e>
                            <m:r>
                              <a:rPr lang="en-ZA" sz="1400" i="1" kern="0">
                                <a:latin typeface="Cambria Math"/>
                              </a:rPr>
                              <m:t>𝑒</m:t>
                            </m:r>
                          </m:e>
                          <m:sub>
                            <m:r>
                              <a:rPr lang="en-ZA" sz="1400" i="1" kern="0">
                                <a:latin typeface="Cambria Math"/>
                              </a:rPr>
                              <m:t>𝑎𝑏</m:t>
                            </m:r>
                          </m:sub>
                        </m:sSub>
                      </m:num>
                      <m:den>
                        <m:sSub>
                          <m:sSubPr>
                            <m:ctrlPr>
                              <a:rPr lang="en-US" sz="1400" i="1" kern="0">
                                <a:latin typeface="Cambria Math"/>
                              </a:rPr>
                            </m:ctrlPr>
                          </m:sSubPr>
                          <m:e>
                            <m:r>
                              <a:rPr lang="en-ZA" sz="1400" i="1" kern="0">
                                <a:latin typeface="Cambria Math"/>
                              </a:rPr>
                              <m:t>𝑒</m:t>
                            </m:r>
                          </m:e>
                          <m:sub>
                            <m:r>
                              <a:rPr lang="en-ZA" sz="1400" i="1" kern="0">
                                <a:latin typeface="Cambria Math"/>
                              </a:rPr>
                              <m:t>𝑎𝑠</m:t>
                            </m:r>
                          </m:sub>
                        </m:sSub>
                      </m:den>
                    </m:f>
                    <m:r>
                      <a:rPr lang="en-ZA" sz="1400" b="0" i="1" kern="0" smtClean="0">
                        <a:latin typeface="Cambria Math"/>
                      </a:rPr>
                      <m:t>=</m:t>
                    </m:r>
                    <m:f>
                      <m:fPr>
                        <m:type m:val="skw"/>
                        <m:ctrlPr>
                          <a:rPr lang="en-US" sz="1400" i="1" kern="0">
                            <a:latin typeface="Cambria Math"/>
                          </a:rPr>
                        </m:ctrlPr>
                      </m:fPr>
                      <m:num>
                        <m:r>
                          <a:rPr lang="en-ZA" sz="1400" b="0" i="1" kern="0" smtClean="0">
                            <a:latin typeface="Cambria Math"/>
                          </a:rPr>
                          <m:t>55</m:t>
                        </m:r>
                      </m:num>
                      <m:den>
                        <m:r>
                          <a:rPr lang="en-ZA" sz="1400" b="0" i="1" kern="0" smtClean="0">
                            <a:latin typeface="Cambria Math"/>
                          </a:rPr>
                          <m:t>65</m:t>
                        </m:r>
                      </m:den>
                    </m:f>
                    <m:r>
                      <a:rPr lang="en-ZA" sz="1400" b="0" i="1" kern="0" smtClean="0">
                        <a:latin typeface="Cambria Math"/>
                      </a:rPr>
                      <m:t>=0.85</m:t>
                    </m:r>
                  </m:oMath>
                </a14:m>
                <a:endParaRPr lang="en-US" sz="1400" kern="0" dirty="0" smtClean="0"/>
              </a:p>
              <a:p>
                <a:pPr marL="0" indent="0" algn="just" eaLnBrk="1" hangingPunct="1">
                  <a:buFontTx/>
                  <a:buNone/>
                </a:pPr>
                <a:endParaRPr lang="en-US" sz="1600" kern="0" dirty="0" smtClean="0"/>
              </a:p>
            </p:txBody>
          </p:sp>
        </mc:Choice>
        <mc:Fallback xmlns="">
          <p:sp>
            <p:nvSpPr>
              <p:cNvPr id="10" name="Rectangle 3"/>
              <p:cNvSpPr txBox="1">
                <a:spLocks noRot="1" noChangeAspect="1" noMove="1" noResize="1" noEditPoints="1" noAdjustHandles="1" noChangeArrowheads="1" noChangeShapeType="1" noTextEdit="1"/>
              </p:cNvSpPr>
              <p:nvPr/>
            </p:nvSpPr>
            <p:spPr bwMode="auto">
              <a:xfrm>
                <a:off x="436563" y="1436688"/>
                <a:ext cx="5179615" cy="5045075"/>
              </a:xfrm>
              <a:prstGeom prst="rect">
                <a:avLst/>
              </a:prstGeom>
              <a:blipFill rotWithShape="1">
                <a:blip r:embed="rId2"/>
                <a:stretch>
                  <a:fillRect l="-707" t="-846" r="-70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ZA">
                    <a:noFill/>
                  </a:rPr>
                  <a:t> </a:t>
                </a:r>
              </a:p>
            </p:txBody>
          </p:sp>
        </mc:Fallback>
      </mc:AlternateContent>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178" y="1436688"/>
            <a:ext cx="2680493"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288" y="2564904"/>
            <a:ext cx="1440160" cy="471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6178" y="3669366"/>
            <a:ext cx="3204294" cy="2442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7396426"/>
      </p:ext>
    </p:extLst>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Default Design">
  <a:themeElements>
    <a:clrScheme name="">
      <a:dk1>
        <a:srgbClr val="003896"/>
      </a:dk1>
      <a:lt1>
        <a:srgbClr val="FFFFFF"/>
      </a:lt1>
      <a:dk2>
        <a:srgbClr val="FFFFFF"/>
      </a:dk2>
      <a:lt2>
        <a:srgbClr val="DDDDDD"/>
      </a:lt2>
      <a:accent1>
        <a:srgbClr val="003896"/>
      </a:accent1>
      <a:accent2>
        <a:srgbClr val="83725B"/>
      </a:accent2>
      <a:accent3>
        <a:srgbClr val="FFFFFF"/>
      </a:accent3>
      <a:accent4>
        <a:srgbClr val="002E7F"/>
      </a:accent4>
      <a:accent5>
        <a:srgbClr val="AAAEC9"/>
      </a:accent5>
      <a:accent6>
        <a:srgbClr val="766752"/>
      </a:accent6>
      <a:hlink>
        <a:srgbClr val="83725B"/>
      </a:hlink>
      <a:folHlink>
        <a:srgbClr val="858705"/>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FFFFFF"/>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3896"/>
        </a:dk1>
        <a:lt1>
          <a:srgbClr val="FFFFFF"/>
        </a:lt1>
        <a:dk2>
          <a:srgbClr val="FFFFFF"/>
        </a:dk2>
        <a:lt2>
          <a:srgbClr val="808080"/>
        </a:lt2>
        <a:accent1>
          <a:srgbClr val="BBE0E3"/>
        </a:accent1>
        <a:accent2>
          <a:srgbClr val="333399"/>
        </a:accent2>
        <a:accent3>
          <a:srgbClr val="FFFFFF"/>
        </a:accent3>
        <a:accent4>
          <a:srgbClr val="002E7F"/>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5">
        <a:dk1>
          <a:srgbClr val="003896"/>
        </a:dk1>
        <a:lt1>
          <a:srgbClr val="FFFFFF"/>
        </a:lt1>
        <a:dk2>
          <a:srgbClr val="FFFFFF"/>
        </a:dk2>
        <a:lt2>
          <a:srgbClr val="808080"/>
        </a:lt2>
        <a:accent1>
          <a:srgbClr val="BBE0E3"/>
        </a:accent1>
        <a:accent2>
          <a:srgbClr val="333399"/>
        </a:accent2>
        <a:accent3>
          <a:srgbClr val="FFFFFF"/>
        </a:accent3>
        <a:accent4>
          <a:srgbClr val="002E7F"/>
        </a:accent4>
        <a:accent5>
          <a:srgbClr val="DAEDEF"/>
        </a:accent5>
        <a:accent6>
          <a:srgbClr val="2D2D8A"/>
        </a:accent6>
        <a:hlink>
          <a:srgbClr val="83725B"/>
        </a:hlink>
        <a:folHlink>
          <a:srgbClr val="99CC00"/>
        </a:folHlink>
      </a:clrScheme>
      <a:clrMap bg1="lt1" tx1="dk1" bg2="lt2" tx2="dk2" accent1="accent1" accent2="accent2" accent3="accent3" accent4="accent4" accent5="accent5" accent6="accent6" hlink="hlink" folHlink="folHlink"/>
    </a:extraClrScheme>
    <a:extraClrScheme>
      <a:clrScheme name="Default Design 16">
        <a:dk1>
          <a:srgbClr val="003896"/>
        </a:dk1>
        <a:lt1>
          <a:srgbClr val="FFFFFF"/>
        </a:lt1>
        <a:dk2>
          <a:srgbClr val="FFFFFF"/>
        </a:dk2>
        <a:lt2>
          <a:srgbClr val="808080"/>
        </a:lt2>
        <a:accent1>
          <a:srgbClr val="BBE0E3"/>
        </a:accent1>
        <a:accent2>
          <a:srgbClr val="333399"/>
        </a:accent2>
        <a:accent3>
          <a:srgbClr val="FFFFFF"/>
        </a:accent3>
        <a:accent4>
          <a:srgbClr val="002E7F"/>
        </a:accent4>
        <a:accent5>
          <a:srgbClr val="DAEDEF"/>
        </a:accent5>
        <a:accent6>
          <a:srgbClr val="2D2D8A"/>
        </a:accent6>
        <a:hlink>
          <a:srgbClr val="83725B"/>
        </a:hlink>
        <a:folHlink>
          <a:srgbClr val="85870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Khoro Minimum metadata" ma:contentTypeID="0x0101000D8B3899A4805C44A2FA507CBAF83E58007A63E5F34A1C904ABF73B4A044044531" ma:contentTypeVersion="3" ma:contentTypeDescription="" ma:contentTypeScope="" ma:versionID="17327965f7291ab7bae5024c4d883bde">
  <xsd:schema xmlns:xsd="http://www.w3.org/2001/XMLSchema" xmlns:xs="http://www.w3.org/2001/XMLSchema" xmlns:p="http://schemas.microsoft.com/office/2006/metadata/properties" xmlns:ns2="2c7ddca0-f18f-4514-89ec-cfc256175ba5" targetNamespace="http://schemas.microsoft.com/office/2006/metadata/properties" ma:root="true" ma:fieldsID="7a3511da6a4f6d92aec1b7a4f9927643" ns2:_="">
    <xsd:import namespace="2c7ddca0-f18f-4514-89ec-cfc256175ba5"/>
    <xsd:element name="properties">
      <xsd:complexType>
        <xsd:sequence>
          <xsd:element name="documentManagement">
            <xsd:complexType>
              <xsd:all>
                <xsd:element ref="ns2:Owne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7ddca0-f18f-4514-89ec-cfc256175ba5" elementFormDefault="qualified">
    <xsd:import namespace="http://schemas.microsoft.com/office/2006/documentManagement/types"/>
    <xsd:import namespace="http://schemas.microsoft.com/office/infopath/2007/PartnerControls"/>
    <xsd:element name="Owner" ma:index="8"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Owner xmlns="2c7ddca0-f18f-4514-89ec-cfc256175ba5">
      <UserInfo>
        <DisplayName/>
        <AccountId>47</AccountId>
        <AccountType/>
      </UserInfo>
    </Owner>
  </documentManagement>
</p:properties>
</file>

<file path=customXml/item4.xml><?xml version="1.0" encoding="utf-8"?>
<LongProperties xmlns="http://schemas.microsoft.com/office/2006/metadata/longProperties"/>
</file>

<file path=customXml/item5.xml><?xml version="1.0" encoding="utf-8"?>
<?mso-contentType ?>
<SharedContentType xmlns="Microsoft.SharePoint.Taxonomy.ContentTypeSync" SourceId="69b1b3ef-f17b-48c7-a7c8-8ad8b283852f" ContentTypeId="0x0101000D8B3899A4805C44A2FA507CBAF83E58" PreviousValue="false"/>
</file>

<file path=customXml/itemProps1.xml><?xml version="1.0" encoding="utf-8"?>
<ds:datastoreItem xmlns:ds="http://schemas.openxmlformats.org/officeDocument/2006/customXml" ds:itemID="{8C7CC505-8052-4330-9605-51138516ED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7ddca0-f18f-4514-89ec-cfc256175b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DA1CDD-753C-45D9-BE0A-0E8770047BEC}">
  <ds:schemaRefs>
    <ds:schemaRef ds:uri="http://schemas.microsoft.com/sharepoint/v3/contenttype/forms"/>
  </ds:schemaRefs>
</ds:datastoreItem>
</file>

<file path=customXml/itemProps3.xml><?xml version="1.0" encoding="utf-8"?>
<ds:datastoreItem xmlns:ds="http://schemas.openxmlformats.org/officeDocument/2006/customXml" ds:itemID="{E6FBA730-8CB2-4F57-8E8A-D06D6BC076A2}">
  <ds:schemaRefs>
    <ds:schemaRef ds:uri="http://schemas.microsoft.com/office/2006/metadata/properties"/>
    <ds:schemaRef ds:uri="http://www.w3.org/XML/1998/namespace"/>
    <ds:schemaRef ds:uri="2c7ddca0-f18f-4514-89ec-cfc256175ba5"/>
    <ds:schemaRef ds:uri="http://schemas.microsoft.com/office/2006/documentManagement/types"/>
    <ds:schemaRef ds:uri="http://purl.org/dc/elements/1.1/"/>
    <ds:schemaRef ds:uri="http://purl.org/dc/dcmitype/"/>
    <ds:schemaRef ds:uri="http://purl.org/dc/terms/"/>
    <ds:schemaRef ds:uri="http://schemas.microsoft.com/office/infopath/2007/PartnerControls"/>
    <ds:schemaRef ds:uri="http://schemas.openxmlformats.org/package/2006/metadata/core-properties"/>
  </ds:schemaRefs>
</ds:datastoreItem>
</file>

<file path=customXml/itemProps4.xml><?xml version="1.0" encoding="utf-8"?>
<ds:datastoreItem xmlns:ds="http://schemas.openxmlformats.org/officeDocument/2006/customXml" ds:itemID="{4E37FE94-B034-4043-B3F5-0069304D36F9}">
  <ds:schemaRefs>
    <ds:schemaRef ds:uri="http://schemas.microsoft.com/office/2006/metadata/longProperties"/>
  </ds:schemaRefs>
</ds:datastoreItem>
</file>

<file path=customXml/itemProps5.xml><?xml version="1.0" encoding="utf-8"?>
<ds:datastoreItem xmlns:ds="http://schemas.openxmlformats.org/officeDocument/2006/customXml" ds:itemID="{FDC2FDC9-2B1E-4C54-9154-7D414D67F378}">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
  <TotalTime>28950</TotalTime>
  <Words>10556</Words>
  <Application>Microsoft Office PowerPoint</Application>
  <PresentationFormat>On-screen Show (4:3)</PresentationFormat>
  <Paragraphs>761</Paragraphs>
  <Slides>82</Slides>
  <Notes>0</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Default Design</vt:lpstr>
      <vt:lpstr>Spherical Header Tutorial</vt:lpstr>
      <vt:lpstr>Introduction</vt:lpstr>
      <vt:lpstr>Introduction</vt:lpstr>
      <vt:lpstr>Introduction</vt:lpstr>
      <vt:lpstr>Introduction</vt:lpstr>
      <vt:lpstr>Introduction</vt:lpstr>
      <vt:lpstr>Introduction</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FEM Analysis – Spherical Header</vt:lpstr>
      <vt:lpstr>END</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TCH bonisa</dc:creator>
  <cp:lastModifiedBy>Stefan Van Der Walt</cp:lastModifiedBy>
  <cp:revision>860</cp:revision>
  <dcterms:created xsi:type="dcterms:W3CDTF">2009-06-02T18:15:51Z</dcterms:created>
  <dcterms:modified xsi:type="dcterms:W3CDTF">2016-08-22T06:55:47Z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isplay_urn:schemas-microsoft-com:office:office#Owner">
    <vt:lpwstr>Vic Pretorius</vt:lpwstr>
  </property>
</Properties>
</file>